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8.xml.rels" ContentType="application/vnd.openxmlformats-package.relationship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media/image57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59.png" ContentType="image/png"/>
  <Override PartName="/ppt/media/image3.png" ContentType="image/png"/>
  <Override PartName="/ppt/media/image4.png" ContentType="image/png"/>
  <Override PartName="/ppt/media/image70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75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png" ContentType="image/png"/>
  <Override PartName="/ppt/media/image85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38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800" spc="-1" strike="noStrike">
                <a:solidFill>
                  <a:srgbClr val="1f2933"/>
                </a:solidFill>
                <a:latin typeface="Calibri"/>
              </a:rPr>
              <a:t>Clique para mover o slide</a:t>
            </a:r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t-BR" sz="2000" spc="-1" strike="noStrike">
                <a:latin typeface="Arial"/>
              </a:rPr>
              <a:t>Clique para editar o formato de notas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t-BR" sz="1400" spc="-1" strike="noStrike">
                <a:latin typeface="Times New Roman"/>
              </a:rPr>
              <a:t>&lt;cabeçalho&gt;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pt-BR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pt-BR" sz="1400" spc="-1" strike="noStrike">
                <a:latin typeface="Times New Roman"/>
              </a:rPr>
              <a:t>&lt;data/hora&gt;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pt-BR" sz="1400" spc="-1" strike="noStrike">
                <a:latin typeface="Times New Roman"/>
              </a:defRPr>
            </a:lvl1pPr>
          </a:lstStyle>
          <a:p>
            <a:r>
              <a:rPr b="0" lang="pt-BR" sz="1400" spc="-1" strike="noStrike">
                <a:latin typeface="Times New Roman"/>
              </a:rPr>
              <a:t>&lt;rodapé&gt;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pt-BR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4198F578-78BF-4E40-84E4-3F2F98E71070}" type="slidenum">
              <a:rPr b="0" lang="pt-BR" sz="1400" spc="-1" strike="noStrike">
                <a:latin typeface="Times New Roman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0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Boas-vindas. Apresentar a equipe da CAC e o objetivo: preparar servidores que nunca atuaram em IPS para conduzir o procedimento com segurança, do recebimento do processo ao relatório final. Duração prevista: 1 hora.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03" name="PlaceHolder 3"/>
          <p:cNvSpPr>
            <a:spLocks noGrp="1"/>
          </p:cNvSpPr>
          <p:nvPr>
            <p:ph type="sldNum" idx="4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020DBAE3-1B4C-4EDC-B9EE-96C5709E61DF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0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Roteiro do encontro com o tempo de cada bloco. Os blocos 3 e 4 são os mais práticos: reforçar que os modelos e passo a passo ficam no site da CAC para consulta durante os trabalhos.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06" name="PlaceHolder 3"/>
          <p:cNvSpPr>
            <a:spLocks noGrp="1"/>
          </p:cNvSpPr>
          <p:nvPr>
            <p:ph type="sldNum" idx="4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F99123BA-E64A-425D-96C8-43BC75DFF040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0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Primeiro bloco: o que é a IPS e o que ela não é.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09" name="PlaceHolder 3"/>
          <p:cNvSpPr>
            <a:spLocks noGrp="1"/>
          </p:cNvSpPr>
          <p:nvPr>
            <p:ph type="sldNum" idx="4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6A88205E-2FD0-48F2-8D2E-1FEB23520299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1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Definição da IPS conforme a Portaria Normativa CGU nº 27/2022 (arts. 40 a 45) e o site da CAC. Destacar: preparatória, sem contraditório, sem punição, acesso restrito. É uma triagem qualificada para decidir se há justa causa para um processo acusatório.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12" name="PlaceHolder 3"/>
          <p:cNvSpPr>
            <a:spLocks noGrp="1"/>
          </p:cNvSpPr>
          <p:nvPr>
            <p:ph type="sldNum" idx="4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4D86CD37-9C95-4E28-9152-D72682ED5BB0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1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A pergunta que guia toda a IPS: há indícios de autoria e de materialidade? Tudo o que a comissão fizer deve responder a essas perguntas. Sem esses elementos, o caminho é o arquivamento.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15" name="PlaceHolder 3"/>
          <p:cNvSpPr>
            <a:spLocks noGrp="1"/>
          </p:cNvSpPr>
          <p:nvPr>
            <p:ph type="sldNum" idx="4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EBA355C3-970F-47BF-AE11-84EB59B7D8E0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1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Características: preparatória, informal, acesso restrito, sem contraditório e sem punição. O prazo é de 180 dias. Reforçar o lembrete: IPS não aplica penalidade; ela recomenda.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18" name="PlaceHolder 3"/>
          <p:cNvSpPr>
            <a:spLocks noGrp="1"/>
          </p:cNvSpPr>
          <p:nvPr>
            <p:ph type="sldNum" idx="4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6C96210F-3D92-4AF4-86A3-1F3E4E7BF2AE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2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A instauração é por despacho, sem publicação. No IFG, a CAC já entrega o processo com a matriz de responsabilização; por isso não vamos detalhar o preenchimento da matriz neste treinamento. A comissão parte dela para planejar as diligências.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21" name="PlaceHolder 3"/>
          <p:cNvSpPr>
            <a:spLocks noGrp="1"/>
          </p:cNvSpPr>
          <p:nvPr>
            <p:ph type="sldNum" idx="4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4B94CE54-4B1E-4798-A6D4-E5582FD9902E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2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Segundo bloco: as quatro fases dos atos instrutórios e o planejamento das diligências.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24" name="PlaceHolder 3"/>
          <p:cNvSpPr>
            <a:spLocks noGrp="1"/>
          </p:cNvSpPr>
          <p:nvPr>
            <p:ph type="sldNum" idx="4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ED30B1C1-E4C9-45ED-B62C-7C22FE00DF87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2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As quatro fases dos atos instrutórios, conforme o material da CGU. A fase 1 no IFG parte da matriz enviada pela CAC. Lembrar do prazo de 180 dias e da regra de prorrogação com 10 dias de antecedência.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27" name="PlaceHolder 3"/>
          <p:cNvSpPr>
            <a:spLocks noGrp="1"/>
          </p:cNvSpPr>
          <p:nvPr>
            <p:ph type="sldNum" idx="5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9089D0FA-DB74-4AD7-9225-497C02B882CB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2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Exemplos de diligências, do material da CGU e do passo a passo da Corregedoria do IFC. Internamente, no SUAP, usa-se memorando; para órgãos externos, ofício. Medidas mais sensíveis, como acesso a e-mail funcional ou apreensão de equipamentos, devem ser alinhadas antes com a CAC.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30" name="PlaceHolder 3"/>
          <p:cNvSpPr>
            <a:spLocks noGrp="1"/>
          </p:cNvSpPr>
          <p:nvPr>
            <p:ph type="sldNum" idx="5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91466829-DB2A-4EE8-B9CB-13962606BC82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3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A fase 3 consolida e cruza as informações. Pedidos a órgãos externos, inclusive prova emprestada, saem por ofício emitido via CAC. Se o caso apontar para TAC, ouvir o investigado antes do relatório.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33" name="PlaceHolder 3"/>
          <p:cNvSpPr>
            <a:spLocks noGrp="1"/>
          </p:cNvSpPr>
          <p:nvPr>
            <p:ph type="sldNum" idx="5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BFC3641E-A42F-4C3C-9A2E-F8974A07661D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3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O plano de apuração organiza quem faz o quê e quando. Começa pelas verificações iniciais, incluindo o memorando à PRODIRH sobre penalidades e TAC anteriores. O aprofundamento depende do que surgir. A oitiva do investigado é sempre o último ato.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36" name="PlaceHolder 3"/>
          <p:cNvSpPr>
            <a:spLocks noGrp="1"/>
          </p:cNvSpPr>
          <p:nvPr>
            <p:ph type="sldNum" idx="5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87F89F88-9FD3-4C79-83D7-E1B452255704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3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Terceiro bloco: como a IPS funciona na prática no IFG.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39" name="PlaceHolder 3"/>
          <p:cNvSpPr>
            <a:spLocks noGrp="1"/>
          </p:cNvSpPr>
          <p:nvPr>
            <p:ph type="sldNum" idx="5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C216ADA1-D9EA-4909-BF2A-1144AAE6EDB4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4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Mostrar o caminho no site ao vivo, se possível: ifg.edu.br &gt; Acesso à Informação &gt; Avaliação e Correição &gt; aba IPS – Fluxograma e Modelos. Se preferir, substitua os cartões por capturas de tela do portal.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42" name="PlaceHolder 3"/>
          <p:cNvSpPr>
            <a:spLocks noGrp="1"/>
          </p:cNvSpPr>
          <p:nvPr>
            <p:ph type="sldNum" idx="5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CC4750C0-F3A2-4C9D-9F8E-71A657C91758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4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Fluxo geral da IPS no IFG, montado a partir da página da CAC (aba IPS – Fluxograma e Modelos). Conferir com o fluxograma oficial publicado no site e, se preferir, substituir este slide pela imagem do fluxograma oficial.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45" name="PlaceHolder 3"/>
          <p:cNvSpPr>
            <a:spLocks noGrp="1"/>
          </p:cNvSpPr>
          <p:nvPr>
            <p:ph type="sldNum" idx="5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5923A3DC-EBED-4B6A-AC47-1DE74CB8540C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4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Configuração que vale para todos os documentos da comissão no SUAP. Conferir no site da CAC a hipótese legal exatamente como cadastrada. Explicar o procedimento: emitir como sigiloso, baixar e juntar como externo restrito.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48" name="PlaceHolder 3"/>
          <p:cNvSpPr>
            <a:spLocks noGrp="1"/>
          </p:cNvSpPr>
          <p:nvPr>
            <p:ph type="sldNum" idx="5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19BCA6FE-D947-4D14-B08B-C71653D0AEF6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5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Os três primeiros documentos da comissão. A ata de instalação é o marco do prazo. O memorando 1.2 vai para a autoridade instauradora. Para pedidos internos usa-se memorando; para órgãos externos, ofício.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51" name="PlaceHolder 3"/>
          <p:cNvSpPr>
            <a:spLocks noGrp="1"/>
          </p:cNvSpPr>
          <p:nvPr>
            <p:ph type="sldNum" idx="5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E75D703D-E05C-49B8-A7F7-B93D08992E6E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5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Sugestão da CAC: já na ata de instalação, deliberar pelo memorando à PRODIRH pedindo informações dos assentamentos funcionais do investigado sobre penalidades e TAC anteriores. Isso informa a reincidência e a possibilidade ou não de recomendar TAC. Art. 131: advertência é cancelada após 3 anos e suspensão após 5 anos de efetivo exercício sem nova infração.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54" name="PlaceHolder 3"/>
          <p:cNvSpPr>
            <a:spLocks noGrp="1"/>
          </p:cNvSpPr>
          <p:nvPr>
            <p:ph type="sldNum" idx="5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78CBD47C-761D-47A9-B6B8-456C5FDBA1A4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5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Os documentos usados durante a instrução. Destacar a intimação com 3 dias úteis de antecedência, a comunicação à chefia, a ata de audiência para oitiva gravada e o termo de não comparecimento após 30 minutos de espera.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57" name="PlaceHolder 3"/>
          <p:cNvSpPr>
            <a:spLocks noGrp="1"/>
          </p:cNvSpPr>
          <p:nvPr>
            <p:ph type="sldNum" idx="6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B5F826F6-A3A4-4723-ACB3-1BCD96CF4E85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5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Os atos excepcionais só são usados quando necessários. O relatório final é o produto da comissão: detalharemos sua estrutura no último bloco.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60" name="PlaceHolder 3"/>
          <p:cNvSpPr>
            <a:spLocks noGrp="1"/>
          </p:cNvSpPr>
          <p:nvPr>
            <p:ph type="sldNum" idx="6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EEB27BAB-6EC5-4A86-8CEC-70D2637D2202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6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Quarto bloco: a parte mais prática e onde ocorrem mais erros. Atenção aos cuidados com sigilo.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63" name="PlaceHolder 3"/>
          <p:cNvSpPr>
            <a:spLocks noGrp="1"/>
          </p:cNvSpPr>
          <p:nvPr>
            <p:ph type="sldNum" idx="6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86F79706-5BBC-4589-B3E4-D62562F18F6C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6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Quem deve ser avisado: testemunhas e denunciante por intimação, com 3 dias úteis; a chefia da testemunha por memorando. O investigado não é notificado da IPS. Se a comissão decidir ouvi-lo, isso ocorre como último ato.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66" name="PlaceHolder 3"/>
          <p:cNvSpPr>
            <a:spLocks noGrp="1"/>
          </p:cNvSpPr>
          <p:nvPr>
            <p:ph type="sldNum" idx="6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3EA5A982-76A6-46CB-B7BC-403EE0139AA3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6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Ponto de atenção da CAC. O e-mail para testemunha e para a chefia deve conter apenas dia, horário, número do processo e que a oitiva é por videoconferência. Nada de nome do investigado ou do assunto. O mesmo cuidado vale para o título e a descrição da sala na RNP. Guardar e juntar os e-mails e as confirmações.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69" name="PlaceHolder 3"/>
          <p:cNvSpPr>
            <a:spLocks noGrp="1"/>
          </p:cNvSpPr>
          <p:nvPr>
            <p:ph type="sldNum" idx="6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979EBD4D-E252-49B6-B5E0-D626EA917BEE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7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Ordem recomendada das oitivas e cuidados na condução. Iniciar a gravação antes da qualificação. A redução a termo é só dos trechos relevantes, com a minutagem. Consultar o checklist de oitivas por videoconferência no SUAP.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72" name="PlaceHolder 3"/>
          <p:cNvSpPr>
            <a:spLocks noGrp="1"/>
          </p:cNvSpPr>
          <p:nvPr>
            <p:ph type="sldNum" idx="6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2A6E60B6-BDF5-42BF-88A8-8A0455B4D9E4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7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Acesso à ConferênciaWeb da RNP pelo login federado CAFe, com as credenciais institucionais do IFG (IFG-ID). Prints adaptados do passo a passo da Corregedoria do IFC e do passo a passo de inserção de mídia do IFG.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75" name="PlaceHolder 3"/>
          <p:cNvSpPr>
            <a:spLocks noGrp="1"/>
          </p:cNvSpPr>
          <p:nvPr>
            <p:ph type="sldNum" idx="6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7221684E-6090-4241-A13C-03604F1000F2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7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Agendamento na ConferênciaWeb. Sugestão de nome e descrição sem nome do investigado nem do objeto da apuração. Ao incluir os e-mails dos convidados, todos recebem notificação automática. O link da sala também pode ser enviado por e-mail ou WhatsApp.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78" name="PlaceHolder 3"/>
          <p:cNvSpPr>
            <a:spLocks noGrp="1"/>
          </p:cNvSpPr>
          <p:nvPr>
            <p:ph type="sldNum" idx="6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8B76BFB6-3369-417A-BC1A-0225BF1F2EB0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8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Na sala: liberar participantes, iniciar a gravação antes da qualificação, pausar entre depoentes e encerrar a sessão ao final. Sem encerrar a sessão, a gravação pode não ser processada.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81" name="PlaceHolder 3"/>
          <p:cNvSpPr>
            <a:spLocks noGrp="1"/>
          </p:cNvSpPr>
          <p:nvPr>
            <p:ph type="sldNum" idx="6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69CC7DC6-9135-49FA-9B21-0E5EB681F218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8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A gravação expira em 29 dias na RNP. O link da RNP não está no domínio do IFG, por isso o arquivo precisa ser baixado e enviado à CAC pelo FileSender.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84" name="PlaceHolder 3"/>
          <p:cNvSpPr>
            <a:spLocks noGrp="1"/>
          </p:cNvSpPr>
          <p:nvPr>
            <p:ph type="sldNum" idx="6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EC273541-712B-4462-81F9-2BC17DFF708B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8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Caminho para o FileSender a partir do portal do IFG. Prints do passo a passo de inserção de mídia de oitivas do IFG.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87" name="PlaceHolder 3"/>
          <p:cNvSpPr>
            <a:spLocks noGrp="1"/>
          </p:cNvSpPr>
          <p:nvPr>
            <p:ph type="sldNum" idx="7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3C350D0F-38BB-454F-929C-700742401356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8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Envio à CAC pelo FileSender. A CAC armazena o vídeo no domínio do IFG e devolve o link definitivo. Só esse link entra no Termo de Inserção de Mídia; o link do FileSender expira. Inserir o e-mail oficial da CAC no lugar indicado.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90" name="PlaceHolder 3"/>
          <p:cNvSpPr>
            <a:spLocks noGrp="1"/>
          </p:cNvSpPr>
          <p:nvPr>
            <p:ph type="sldNum" idx="7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642043E2-7507-4F5D-9248-AECCCB05DCBE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9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Modelo do Termo de Inserção de Mídia, do passo a passo da CAC. Só o link fornecido pela CAC vai para o termo. As gravações integram processo sigiloso: enviar apenas à CAC e não compartilhar links.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93" name="PlaceHolder 3"/>
          <p:cNvSpPr>
            <a:spLocks noGrp="1"/>
          </p:cNvSpPr>
          <p:nvPr>
            <p:ph type="sldNum" idx="7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F0ED150F-06AC-4CF5-8C1C-8897F910265D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9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Último bloco: como fechar bem os trabalhos.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96" name="PlaceHolder 3"/>
          <p:cNvSpPr>
            <a:spLocks noGrp="1"/>
          </p:cNvSpPr>
          <p:nvPr>
            <p:ph type="sldNum" idx="7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A347C111-7E89-408B-A29E-3B4EB64FAA2C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9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Reforçar a importância da juntada de todos os documentos, inclusive e-mails e confirmações de recebimento, em ordem cronológica. A CAC analisa a regularidade do processo a partir dos autos.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899" name="PlaceHolder 3"/>
          <p:cNvSpPr>
            <a:spLocks noGrp="1"/>
          </p:cNvSpPr>
          <p:nvPr>
            <p:ph type="sldNum" idx="7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3C1BF80D-3F4F-4E20-A7F5-9BA64AA582B0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90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Estrutura do relatório final, conforme o passo a passo da Corregedoria do IFC e o modelo 4.1 do SUAP. Linguagem cuidadosa: suposto, possível. Depois do relatório, regularidade na CAC, parecer da Procuradoria e julgamento.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902" name="PlaceHolder 3"/>
          <p:cNvSpPr>
            <a:spLocks noGrp="1"/>
          </p:cNvSpPr>
          <p:nvPr>
            <p:ph type="sldNum" idx="7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FD3348B0-F49C-4408-8681-DEF670936C06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90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Pontos de TAC e prescrição relevantes para a recomendação da comissão. A resposta da PRODIRH sobre penalidades e TAC anteriores é o que permite avaliar a viabilidade do TAC. A IPS não interrompe a prescrição: daí a importância de cumprir o prazo.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905" name="PlaceHolder 3"/>
          <p:cNvSpPr>
            <a:spLocks noGrp="1"/>
          </p:cNvSpPr>
          <p:nvPr>
            <p:ph type="sldNum" idx="7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E809D472-1FCC-44F8-B979-BCFF9CACACC8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90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Resumo dos cuidados para levar para casa. Se der tempo, abrir para dúvidas.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908" name="PlaceHolder 3"/>
          <p:cNvSpPr>
            <a:spLocks noGrp="1"/>
          </p:cNvSpPr>
          <p:nvPr>
            <p:ph type="sldNum" idx="7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DA9B3AA3-A40D-4DE7-B12F-166955FB7C32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91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Referências normativas e materiais de apoio usados na elaboração. Conferir o título exato do ementário da CGU de 2026.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911" name="PlaceHolder 3"/>
          <p:cNvSpPr>
            <a:spLocks noGrp="1"/>
          </p:cNvSpPr>
          <p:nvPr>
            <p:ph type="sldNum" idx="7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2E7986E7-CFB2-4CF8-979A-250458EEA0CF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91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pt-BR" sz="2000" spc="-1" strike="noStrike">
                <a:latin typeface="Arial"/>
              </a:rPr>
              <a:t>Encerramento. Abrir para perguntas e lembrar que a CAC acompanha as comissões.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914" name="PlaceHolder 3"/>
          <p:cNvSpPr>
            <a:spLocks noGrp="1"/>
          </p:cNvSpPr>
          <p:nvPr>
            <p:ph type="sldNum" idx="7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>
              <a:lnSpc>
                <a:spcPct val="100000"/>
              </a:lnSpc>
              <a:buNone/>
              <a:defRPr b="0" lang="pt-BR" sz="18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  <a:buNone/>
            </a:pPr>
            <a:fld id="{1320F38B-1819-4928-84FC-86DDA030CFC9}" type="slidenum">
              <a:rPr b="0" lang="pt-BR" sz="18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pt-BR" sz="18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E801113-4CF0-4974-8491-CA4B73FBCDEA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D68CBC0-0B34-4254-9310-610E7FFD0663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9B3C0FA-3021-42D0-8EDF-3810BA4317E6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ED4ED59-FEE3-49B4-A154-7607AED5A394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A91C9E42-C221-4854-B7CC-4E99D1E47B88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F902971-CF43-49E4-94BE-BB958DD731CA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02492D8-B875-430A-8FE1-1ABBCAF5BFAE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204C08A-8AFE-4531-9763-F4C02F911496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7E674F4-3E5E-421F-9E61-ED2C93D45543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E22C313-F949-432C-9231-9CB13FE2D8D9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853A48AC-F212-43FA-BF24-4C0CCA16CBCE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4467C6E-1E4F-430D-9521-28D24BE37C5A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4DF3AB4-A42B-444E-9F79-E8CFD31BE919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5E3982C-5F36-4381-95F4-1AEC0EEE9F4F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79C9AB3-62C9-479F-ACC1-C0DE9C64226E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D282659-CDEF-411A-9E90-DD3333B8F5AC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AD186E5-5A56-446E-A955-23CCC3418C74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8AE0ED-7D13-4B73-A785-4685745A8FF5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3EE9651-F520-4046-9A73-BAC614588E91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BDF5D8-607B-4798-BAB8-59EF99C83885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7112AF3-5ED7-40AC-9FC5-6101C1C5E7A0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A01029F-1C76-4E3C-888F-1B9520BDDC71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5C9F463-A92D-43DC-9A17-184D3E32DC90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F0C5237-AC75-4232-B010-0E2664C77442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e5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Image 0" descr="preencoded.png"/>
          <p:cNvPicPr/>
          <p:nvPr/>
        </p:nvPicPr>
        <p:blipFill>
          <a:blip r:embed="rId2"/>
          <a:stretch/>
        </p:blipFill>
        <p:spPr>
          <a:xfrm>
            <a:off x="548640" y="457200"/>
            <a:ext cx="2742840" cy="548280"/>
          </a:xfrm>
          <a:prstGeom prst="rect">
            <a:avLst/>
          </a:prstGeom>
          <a:ln w="0">
            <a:noFill/>
          </a:ln>
        </p:spPr>
      </p:pic>
      <p:sp>
        <p:nvSpPr>
          <p:cNvPr id="1" name="Text 0"/>
          <p:cNvSpPr/>
          <p:nvPr/>
        </p:nvSpPr>
        <p:spPr>
          <a:xfrm>
            <a:off x="6675120" y="502920"/>
            <a:ext cx="5028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Calibri"/>
              </a:rPr>
              <a:t>Coordenação de Avaliação e Correição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800" spc="-1" strike="noStrike">
                <a:solidFill>
                  <a:srgbClr val="1f2933"/>
                </a:solidFill>
                <a:latin typeface="Calibri"/>
              </a:rPr>
              <a:t>Clique para editar o formato do texto do título</a:t>
            </a:r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1f2933"/>
                </a:solidFill>
                <a:latin typeface="Calibri"/>
              </a:rPr>
              <a:t>Clique para editar o formato do texto da estrutura de tópicos</a:t>
            </a:r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1f2933"/>
                </a:solidFill>
                <a:latin typeface="Calibri"/>
              </a:rPr>
              <a:t>2.º nível da estrutura de tópicos</a:t>
            </a:r>
            <a:endParaRPr b="0" lang="pt-BR" sz="2400" spc="-1" strike="noStrike">
              <a:solidFill>
                <a:srgbClr val="1f2933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3.º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4.º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0" descr="preencoded.png"/>
          <p:cNvPicPr/>
          <p:nvPr/>
        </p:nvPicPr>
        <p:blipFill>
          <a:blip r:embed="rId2"/>
          <a:stretch/>
        </p:blipFill>
        <p:spPr>
          <a:xfrm>
            <a:off x="457200" y="255960"/>
            <a:ext cx="2057040" cy="411120"/>
          </a:xfrm>
          <a:prstGeom prst="rect">
            <a:avLst/>
          </a:prstGeom>
          <a:ln w="0">
            <a:noFill/>
          </a:ln>
        </p:spPr>
      </p:pic>
      <p:sp>
        <p:nvSpPr>
          <p:cNvPr id="41" name="Text 0"/>
          <p:cNvSpPr/>
          <p:nvPr/>
        </p:nvSpPr>
        <p:spPr>
          <a:xfrm>
            <a:off x="6400800" y="274320"/>
            <a:ext cx="53305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5b6b73"/>
                </a:solidFill>
                <a:latin typeface="Calibri"/>
              </a:rPr>
              <a:t>Coordenação de Avaliação e Correição – CAC</a:t>
            </a:r>
            <a:endParaRPr b="0" lang="pt-BR" sz="1100" spc="-1" strike="noStrike">
              <a:latin typeface="Arial"/>
            </a:endParaRPr>
          </a:p>
        </p:txBody>
      </p:sp>
      <p:sp>
        <p:nvSpPr>
          <p:cNvPr id="42" name="Text 1"/>
          <p:cNvSpPr/>
          <p:nvPr/>
        </p:nvSpPr>
        <p:spPr>
          <a:xfrm>
            <a:off x="457200" y="6400800"/>
            <a:ext cx="9600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5b6b73"/>
                </a:solidFill>
                <a:latin typeface="Calibri"/>
              </a:rPr>
              <a:t>Treinamento de Comissões de IPS  ·  Material elaborado pela Coordenação de Avaliação e Correição (CAC/IFG)</a:t>
            </a:r>
            <a:endParaRPr b="0" lang="pt-BR" sz="900" spc="-1" strike="noStrike"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pt-BR" sz="2800" spc="-1" strike="noStrike">
                <a:solidFill>
                  <a:srgbClr val="1f2933"/>
                </a:solidFill>
                <a:latin typeface="Calibri"/>
              </a:rPr>
              <a:t>Clique para editar o formato do texto do título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ldNum" idx="1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3C06064-A679-4C46-A44E-CF6B8289DEA9}" type="slidenum">
              <a:rPr b="0" lang="en-US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1f2933"/>
                </a:solidFill>
                <a:latin typeface="Calibri"/>
              </a:rPr>
              <a:t>Clique para editar o formato do texto da estrutura de tópicos</a:t>
            </a:r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1f2933"/>
                </a:solidFill>
                <a:latin typeface="Calibri"/>
              </a:rPr>
              <a:t>2.º nível da estrutura de tópicos</a:t>
            </a:r>
            <a:endParaRPr b="0" lang="pt-BR" sz="2400" spc="-1" strike="noStrike">
              <a:solidFill>
                <a:srgbClr val="1f2933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3.º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4.º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2a0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 0" descr="preencoded.png"/>
          <p:cNvPicPr/>
          <p:nvPr/>
        </p:nvPicPr>
        <p:blipFill>
          <a:blip r:embed="rId2"/>
          <a:stretch/>
        </p:blipFill>
        <p:spPr>
          <a:xfrm>
            <a:off x="548640" y="457200"/>
            <a:ext cx="2285640" cy="456840"/>
          </a:xfrm>
          <a:prstGeom prst="rect">
            <a:avLst/>
          </a:prstGeom>
          <a:ln w="0">
            <a:noFill/>
          </a:ln>
        </p:spPr>
      </p:pic>
      <p:sp>
        <p:nvSpPr>
          <p:cNvPr id="83" name="Text 0"/>
          <p:cNvSpPr/>
          <p:nvPr/>
        </p:nvSpPr>
        <p:spPr>
          <a:xfrm>
            <a:off x="6675120" y="457200"/>
            <a:ext cx="5028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Calibri"/>
              </a:rPr>
              <a:t>Coordenação de Avaliação e Correição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sldNum" idx="2"/>
          </p:nvPr>
        </p:nvSpPr>
        <p:spPr>
          <a:xfrm>
            <a:off x="1124712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000" spc="-1" strike="noStrike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3E36F50-8D67-4023-8532-94A23E47AB6D}" type="slidenum">
              <a:rPr b="0" lang="en-US" sz="1000" spc="-1" strike="noStrike">
                <a:solidFill>
                  <a:srgbClr val="ffffff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800" spc="-1" strike="noStrike">
                <a:solidFill>
                  <a:srgbClr val="1f2933"/>
                </a:solidFill>
                <a:latin typeface="Calibri"/>
              </a:rPr>
              <a:t>Clique para editar o formato do texto do título</a:t>
            </a:r>
            <a:endParaRPr b="0" lang="pt-BR" sz="1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1f2933"/>
                </a:solidFill>
                <a:latin typeface="Calibri"/>
              </a:rPr>
              <a:t>Clique para editar o formato do texto da estrutura de tópicos</a:t>
            </a:r>
            <a:endParaRPr b="0" lang="pt-BR" sz="3200" spc="-1" strike="noStrike">
              <a:solidFill>
                <a:srgbClr val="1f2933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1f2933"/>
                </a:solidFill>
                <a:latin typeface="Calibri"/>
              </a:rPr>
              <a:t>2.º nível da estrutura de tópicos</a:t>
            </a:r>
            <a:endParaRPr b="0" lang="pt-BR" sz="2400" spc="-1" strike="noStrike">
              <a:solidFill>
                <a:srgbClr val="1f2933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3.º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4.º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1f2933"/>
                </a:solid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1f2933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hyperlink" Target="https://www.ifg.edu.br/cac?showall=&amp;start=9" TargetMode="External"/><Relationship Id="rId6" Type="http://schemas.openxmlformats.org/officeDocument/2006/relationships/slideLayout" Target="../slideLayouts/slideLayout13.xml"/><Relationship Id="rId7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image" Target="../media/image69.png"/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image" Target="../media/image77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image" Target="../media/image85.png"/><Relationship Id="rId9" Type="http://schemas.openxmlformats.org/officeDocument/2006/relationships/slideLayout" Target="../slideLayouts/slideLayout13.xml"/><Relationship Id="rId10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 0"/>
          <p:cNvSpPr/>
          <p:nvPr/>
        </p:nvSpPr>
        <p:spPr>
          <a:xfrm>
            <a:off x="548640" y="1828800"/>
            <a:ext cx="8229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199" strike="noStrike">
                <a:solidFill>
                  <a:srgbClr val="9ccba4"/>
                </a:solidFill>
                <a:latin typeface="Calibri"/>
              </a:rPr>
              <a:t>TREINAMENTO PARA COMISSÕES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130" name="Text 1"/>
          <p:cNvSpPr/>
          <p:nvPr/>
        </p:nvSpPr>
        <p:spPr>
          <a:xfrm>
            <a:off x="548640" y="2331720"/>
            <a:ext cx="86864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4800" spc="-1" strike="noStrike">
                <a:solidFill>
                  <a:srgbClr val="ffffff"/>
                </a:solidFill>
                <a:latin typeface="Calibri"/>
              </a:rPr>
              <a:t>Investigação Preliminar Sumária (IPS)</a:t>
            </a:r>
            <a:endParaRPr b="0" lang="pt-BR" sz="4800" spc="-1" strike="noStrike">
              <a:latin typeface="Arial"/>
            </a:endParaRPr>
          </a:p>
        </p:txBody>
      </p:sp>
      <p:sp>
        <p:nvSpPr>
          <p:cNvPr id="131" name="Text 2"/>
          <p:cNvSpPr/>
          <p:nvPr/>
        </p:nvSpPr>
        <p:spPr>
          <a:xfrm>
            <a:off x="548640" y="3886200"/>
            <a:ext cx="7497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rgbClr val="ffffff"/>
                </a:solidFill>
                <a:latin typeface="Calibri"/>
              </a:rPr>
              <a:t>Do recebimento do processo ao relatório final: conceitos, roteiro no SUAP, oitivas por videoconferência e cuidados essenciais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32" name="Text 3"/>
          <p:cNvSpPr/>
          <p:nvPr/>
        </p:nvSpPr>
        <p:spPr>
          <a:xfrm>
            <a:off x="548640" y="5943600"/>
            <a:ext cx="9143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9ccba4"/>
                </a:solidFill>
                <a:latin typeface="Calibri"/>
              </a:rPr>
              <a:t>Coordenação de Avaliação e Correição – CAC  ·  Instituto Federal de Goiás  ·  2026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133" name="motivo-if"/>
          <p:cNvSpPr/>
          <p:nvPr/>
        </p:nvSpPr>
        <p:spPr>
          <a:xfrm>
            <a:off x="9802440" y="2011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motivo-if"/>
          <p:cNvSpPr/>
          <p:nvPr/>
        </p:nvSpPr>
        <p:spPr>
          <a:xfrm>
            <a:off x="10369440" y="2011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motivo-if"/>
          <p:cNvSpPr/>
          <p:nvPr/>
        </p:nvSpPr>
        <p:spPr>
          <a:xfrm>
            <a:off x="9235440" y="2578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motivo-if"/>
          <p:cNvSpPr/>
          <p:nvPr/>
        </p:nvSpPr>
        <p:spPr>
          <a:xfrm>
            <a:off x="9802440" y="2578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motivo-if"/>
          <p:cNvSpPr/>
          <p:nvPr/>
        </p:nvSpPr>
        <p:spPr>
          <a:xfrm>
            <a:off x="9235440" y="3145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motivo-if"/>
          <p:cNvSpPr/>
          <p:nvPr/>
        </p:nvSpPr>
        <p:spPr>
          <a:xfrm>
            <a:off x="9802440" y="3145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motivo-if"/>
          <p:cNvSpPr/>
          <p:nvPr/>
        </p:nvSpPr>
        <p:spPr>
          <a:xfrm>
            <a:off x="10369440" y="3145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0" name="motivo-if"/>
          <p:cNvSpPr/>
          <p:nvPr/>
        </p:nvSpPr>
        <p:spPr>
          <a:xfrm>
            <a:off x="9235440" y="371232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motivo-if"/>
          <p:cNvSpPr/>
          <p:nvPr/>
        </p:nvSpPr>
        <p:spPr>
          <a:xfrm>
            <a:off x="9802440" y="371232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motivo-if"/>
          <p:cNvSpPr/>
          <p:nvPr/>
        </p:nvSpPr>
        <p:spPr>
          <a:xfrm>
            <a:off x="9235440" y="2011680"/>
            <a:ext cx="456840" cy="45684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cd191e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O que veremos em 1 hora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44" name="item-agenda"/>
          <p:cNvSpPr/>
          <p:nvPr/>
        </p:nvSpPr>
        <p:spPr>
          <a:xfrm>
            <a:off x="457200" y="1691640"/>
            <a:ext cx="1127412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icone-fundo"/>
          <p:cNvSpPr/>
          <p:nvPr/>
        </p:nvSpPr>
        <p:spPr>
          <a:xfrm>
            <a:off x="640080" y="181980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46" name="Image 0" descr="ícone"/>
          <p:cNvPicPr/>
          <p:nvPr/>
        </p:nvPicPr>
        <p:blipFill>
          <a:blip r:embed="rId1"/>
          <a:stretch/>
        </p:blipFill>
        <p:spPr>
          <a:xfrm>
            <a:off x="760680" y="194040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147" name="Text 3"/>
          <p:cNvSpPr/>
          <p:nvPr/>
        </p:nvSpPr>
        <p:spPr>
          <a:xfrm>
            <a:off x="1417320" y="1783080"/>
            <a:ext cx="36572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O que é a IPS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48" name="Text 4"/>
          <p:cNvSpPr/>
          <p:nvPr/>
        </p:nvSpPr>
        <p:spPr>
          <a:xfrm>
            <a:off x="5029200" y="1783080"/>
            <a:ext cx="539460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Conceito, base legal, objetivo e características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49" name="Text 5"/>
          <p:cNvSpPr/>
          <p:nvPr/>
        </p:nvSpPr>
        <p:spPr>
          <a:xfrm>
            <a:off x="10424160" y="1783080"/>
            <a:ext cx="11426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32a041"/>
                </a:solidFill>
                <a:latin typeface="Calibri"/>
              </a:rPr>
              <a:t>10 min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50" name="item-agenda"/>
          <p:cNvSpPr/>
          <p:nvPr/>
        </p:nvSpPr>
        <p:spPr>
          <a:xfrm>
            <a:off x="457200" y="2606040"/>
            <a:ext cx="1127412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icone-fundo"/>
          <p:cNvSpPr/>
          <p:nvPr/>
        </p:nvSpPr>
        <p:spPr>
          <a:xfrm>
            <a:off x="640080" y="273420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52" name="Image 1" descr="ícone"/>
          <p:cNvPicPr/>
          <p:nvPr/>
        </p:nvPicPr>
        <p:blipFill>
          <a:blip r:embed="rId2"/>
          <a:stretch/>
        </p:blipFill>
        <p:spPr>
          <a:xfrm>
            <a:off x="760680" y="285480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153" name="Text 8"/>
          <p:cNvSpPr/>
          <p:nvPr/>
        </p:nvSpPr>
        <p:spPr>
          <a:xfrm>
            <a:off x="1417320" y="2697480"/>
            <a:ext cx="36572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Fases e diligências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54" name="Text 9"/>
          <p:cNvSpPr/>
          <p:nvPr/>
        </p:nvSpPr>
        <p:spPr>
          <a:xfrm>
            <a:off x="5029200" y="2697480"/>
            <a:ext cx="539460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Exame inicial, diligências, produção de informação e plano de apuração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55" name="Text 10"/>
          <p:cNvSpPr/>
          <p:nvPr/>
        </p:nvSpPr>
        <p:spPr>
          <a:xfrm>
            <a:off x="10424160" y="2697480"/>
            <a:ext cx="11426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32a041"/>
                </a:solidFill>
                <a:latin typeface="Calibri"/>
              </a:rPr>
              <a:t>10 min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56" name="item-agenda"/>
          <p:cNvSpPr/>
          <p:nvPr/>
        </p:nvSpPr>
        <p:spPr>
          <a:xfrm>
            <a:off x="457200" y="3520440"/>
            <a:ext cx="1127412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icone-fundo"/>
          <p:cNvSpPr/>
          <p:nvPr/>
        </p:nvSpPr>
        <p:spPr>
          <a:xfrm>
            <a:off x="640080" y="364860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58" name="Image 2" descr="ícone"/>
          <p:cNvPicPr/>
          <p:nvPr/>
        </p:nvPicPr>
        <p:blipFill>
          <a:blip r:embed="rId3"/>
          <a:stretch/>
        </p:blipFill>
        <p:spPr>
          <a:xfrm>
            <a:off x="760680" y="376920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159" name="Text 13"/>
          <p:cNvSpPr/>
          <p:nvPr/>
        </p:nvSpPr>
        <p:spPr>
          <a:xfrm>
            <a:off x="1417320" y="3611880"/>
            <a:ext cx="36572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Roteiro no IFG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0" name="Text 14"/>
          <p:cNvSpPr/>
          <p:nvPr/>
        </p:nvSpPr>
        <p:spPr>
          <a:xfrm>
            <a:off x="5029200" y="3611880"/>
            <a:ext cx="539460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Onde estão os modelos, fluxograma e documentos no SUAP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61" name="Text 15"/>
          <p:cNvSpPr/>
          <p:nvPr/>
        </p:nvSpPr>
        <p:spPr>
          <a:xfrm>
            <a:off x="10424160" y="3611880"/>
            <a:ext cx="11426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32a041"/>
                </a:solidFill>
                <a:latin typeface="Calibri"/>
              </a:rPr>
              <a:t>15 min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62" name="item-agenda"/>
          <p:cNvSpPr/>
          <p:nvPr/>
        </p:nvSpPr>
        <p:spPr>
          <a:xfrm>
            <a:off x="457200" y="4434840"/>
            <a:ext cx="1127412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icone-fundo"/>
          <p:cNvSpPr/>
          <p:nvPr/>
        </p:nvSpPr>
        <p:spPr>
          <a:xfrm>
            <a:off x="640080" y="456300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64" name="Image 3" descr="ícone"/>
          <p:cNvPicPr/>
          <p:nvPr/>
        </p:nvPicPr>
        <p:blipFill>
          <a:blip r:embed="rId4"/>
          <a:stretch/>
        </p:blipFill>
        <p:spPr>
          <a:xfrm>
            <a:off x="760680" y="468360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165" name="Text 18"/>
          <p:cNvSpPr/>
          <p:nvPr/>
        </p:nvSpPr>
        <p:spPr>
          <a:xfrm>
            <a:off x="1417320" y="4526280"/>
            <a:ext cx="36572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Oitivas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6" name="Text 19"/>
          <p:cNvSpPr/>
          <p:nvPr/>
        </p:nvSpPr>
        <p:spPr>
          <a:xfrm>
            <a:off x="5029200" y="4526280"/>
            <a:ext cx="539460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Intimação, cuidados com e-mails, RNP e FileSender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67" name="Text 20"/>
          <p:cNvSpPr/>
          <p:nvPr/>
        </p:nvSpPr>
        <p:spPr>
          <a:xfrm>
            <a:off x="10424160" y="4526280"/>
            <a:ext cx="11426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32a041"/>
                </a:solidFill>
                <a:latin typeface="Calibri"/>
              </a:rPr>
              <a:t>15 min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68" name="item-agenda"/>
          <p:cNvSpPr/>
          <p:nvPr/>
        </p:nvSpPr>
        <p:spPr>
          <a:xfrm>
            <a:off x="457200" y="5349240"/>
            <a:ext cx="1127412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icone-fundo"/>
          <p:cNvSpPr/>
          <p:nvPr/>
        </p:nvSpPr>
        <p:spPr>
          <a:xfrm>
            <a:off x="640080" y="547740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70" name="Image 4" descr="ícone"/>
          <p:cNvPicPr/>
          <p:nvPr/>
        </p:nvPicPr>
        <p:blipFill>
          <a:blip r:embed="rId5"/>
          <a:stretch/>
        </p:blipFill>
        <p:spPr>
          <a:xfrm>
            <a:off x="760680" y="559800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171" name="Text 23"/>
          <p:cNvSpPr/>
          <p:nvPr/>
        </p:nvSpPr>
        <p:spPr>
          <a:xfrm>
            <a:off x="1417320" y="5440680"/>
            <a:ext cx="36572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Relatório e fechamento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72" name="Text 24"/>
          <p:cNvSpPr/>
          <p:nvPr/>
        </p:nvSpPr>
        <p:spPr>
          <a:xfrm>
            <a:off x="5029200" y="5440680"/>
            <a:ext cx="539460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Juntada cronológica, relatório final, TAC e cuidados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73" name="Text 25"/>
          <p:cNvSpPr/>
          <p:nvPr/>
        </p:nvSpPr>
        <p:spPr>
          <a:xfrm>
            <a:off x="10424160" y="5440680"/>
            <a:ext cx="114264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32a041"/>
                </a:solidFill>
                <a:latin typeface="Calibri"/>
              </a:rPr>
              <a:t>10 min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ldNum" idx="6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079F174-7998-4E7A-9618-ADAFA60CD143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 0"/>
          <p:cNvSpPr/>
          <p:nvPr/>
        </p:nvSpPr>
        <p:spPr>
          <a:xfrm>
            <a:off x="548640" y="2011680"/>
            <a:ext cx="27428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7200" spc="-1" strike="noStrike">
                <a:solidFill>
                  <a:srgbClr val="ffffff"/>
                </a:solidFill>
                <a:latin typeface="Calibri"/>
              </a:rPr>
              <a:t>01</a:t>
            </a:r>
            <a:endParaRPr b="0" lang="pt-BR" sz="7200" spc="-1" strike="noStrike">
              <a:latin typeface="Arial"/>
            </a:endParaRPr>
          </a:p>
        </p:txBody>
      </p:sp>
      <p:sp>
        <p:nvSpPr>
          <p:cNvPr id="176" name="Text 1"/>
          <p:cNvSpPr/>
          <p:nvPr/>
        </p:nvSpPr>
        <p:spPr>
          <a:xfrm>
            <a:off x="548640" y="315468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4000" spc="-1" strike="noStrike">
                <a:solidFill>
                  <a:srgbClr val="ffffff"/>
                </a:solidFill>
                <a:latin typeface="Calibri"/>
              </a:rPr>
              <a:t>O que é a IPS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177" name="Text 2"/>
          <p:cNvSpPr/>
          <p:nvPr/>
        </p:nvSpPr>
        <p:spPr>
          <a:xfrm>
            <a:off x="548640" y="406908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rgbClr val="ffffff"/>
                </a:solidFill>
                <a:latin typeface="Calibri"/>
              </a:rPr>
              <a:t>Conceito, base legal, objetivo e características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78" name="PlaceHolder 1"/>
          <p:cNvSpPr>
            <a:spLocks noGrp="1"/>
          </p:cNvSpPr>
          <p:nvPr>
            <p:ph type="sldNum" idx="7"/>
          </p:nvPr>
        </p:nvSpPr>
        <p:spPr>
          <a:xfrm>
            <a:off x="1124712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BAADCDD-7F84-44A9-907B-A5678AAE0BEE}" type="slidenum">
              <a:rPr b="0" lang="pt-BR" sz="1000" spc="-1" strike="noStrike">
                <a:solidFill>
                  <a:srgbClr val="ffffff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Investigação Preliminar Sumária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80" name="definicao"/>
          <p:cNvSpPr/>
          <p:nvPr/>
        </p:nvSpPr>
        <p:spPr>
          <a:xfrm>
            <a:off x="457200" y="1691640"/>
            <a:ext cx="6949080" cy="443448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Text 2"/>
          <p:cNvSpPr/>
          <p:nvPr/>
        </p:nvSpPr>
        <p:spPr>
          <a:xfrm>
            <a:off x="731520" y="1920240"/>
            <a:ext cx="64004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900" spc="-1" strike="noStrike">
                <a:solidFill>
                  <a:srgbClr val="1f2933"/>
                </a:solidFill>
                <a:latin typeface="Calibri"/>
              </a:rPr>
              <a:t>A IPS é um </a:t>
            </a:r>
            <a:r>
              <a:rPr b="1" lang="pt-BR" sz="1900" spc="-1" strike="noStrike">
                <a:solidFill>
                  <a:srgbClr val="1f2933"/>
                </a:solidFill>
                <a:latin typeface="Calibri"/>
              </a:rPr>
              <a:t>procedimento investigativo preparatório</a:t>
            </a:r>
            <a:r>
              <a:rPr b="0" lang="pt-BR" sz="1900" spc="-1" strike="noStrike">
                <a:solidFill>
                  <a:srgbClr val="1f2933"/>
                </a:solidFill>
                <a:latin typeface="Calibri"/>
              </a:rPr>
              <a:t>, no âmbito correcional, </a:t>
            </a:r>
            <a:r>
              <a:rPr b="1" lang="pt-BR" sz="1900" spc="-1" strike="noStrike">
                <a:solidFill>
                  <a:srgbClr val="1f2933"/>
                </a:solidFill>
                <a:latin typeface="Calibri"/>
              </a:rPr>
              <a:t>não contraditório e não punitivo</a:t>
            </a:r>
            <a:r>
              <a:rPr b="0" lang="pt-BR" sz="1900" spc="-1" strike="noStrike">
                <a:solidFill>
                  <a:srgbClr val="1f2933"/>
                </a:solidFill>
                <a:latin typeface="Calibri"/>
              </a:rPr>
              <a:t>, de </a:t>
            </a:r>
            <a:r>
              <a:rPr b="1" lang="pt-BR" sz="1900" spc="-1" strike="noStrike">
                <a:solidFill>
                  <a:srgbClr val="1f2933"/>
                </a:solidFill>
                <a:latin typeface="Calibri"/>
              </a:rPr>
              <a:t>acesso restrito</a:t>
            </a:r>
            <a:r>
              <a:rPr b="0" lang="pt-BR" sz="1900" spc="-1" strike="noStrike">
                <a:solidFill>
                  <a:srgbClr val="1f2933"/>
                </a:solidFill>
                <a:latin typeface="Calibri"/>
              </a:rPr>
              <a:t>. Reúne elementos de informação sobre </a:t>
            </a:r>
            <a:r>
              <a:rPr b="1" lang="pt-BR" sz="1900" spc="-1" strike="noStrike">
                <a:solidFill>
                  <a:srgbClr val="1f2933"/>
                </a:solidFill>
                <a:latin typeface="Calibri"/>
              </a:rPr>
              <a:t>autoria e materialidade</a:t>
            </a:r>
            <a:r>
              <a:rPr b="0" lang="pt-BR" sz="1900" spc="-1" strike="noStrike">
                <a:solidFill>
                  <a:srgbClr val="1f2933"/>
                </a:solidFill>
                <a:latin typeface="Calibri"/>
              </a:rPr>
              <a:t> para avaliar se cabe instaurar processo correcional.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182" name="Text 3"/>
          <p:cNvSpPr/>
          <p:nvPr/>
        </p:nvSpPr>
        <p:spPr>
          <a:xfrm>
            <a:off x="731520" y="4069080"/>
            <a:ext cx="6400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600" spc="-1" strike="noStrike">
                <a:solidFill>
                  <a:srgbClr val="1e5b2e"/>
                </a:solidFill>
                <a:latin typeface="Calibri"/>
              </a:rPr>
              <a:t>É uma triagem qualificada: não é sindicância nem PAD.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183" name="Text 5"/>
          <p:cNvSpPr/>
          <p:nvPr/>
        </p:nvSpPr>
        <p:spPr>
          <a:xfrm>
            <a:off x="7772400" y="1691640"/>
            <a:ext cx="39315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Base legal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84" name="icone-fundo"/>
          <p:cNvSpPr/>
          <p:nvPr/>
        </p:nvSpPr>
        <p:spPr>
          <a:xfrm>
            <a:off x="7772400" y="2240280"/>
            <a:ext cx="456840" cy="45684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85" name="Image 0" descr="ícone"/>
          <p:cNvPicPr/>
          <p:nvPr/>
        </p:nvPicPr>
        <p:blipFill>
          <a:blip r:embed="rId1"/>
          <a:stretch/>
        </p:blipFill>
        <p:spPr>
          <a:xfrm>
            <a:off x="7872840" y="2340720"/>
            <a:ext cx="255600" cy="255600"/>
          </a:xfrm>
          <a:prstGeom prst="rect">
            <a:avLst/>
          </a:prstGeom>
          <a:ln w="0">
            <a:noFill/>
          </a:ln>
        </p:spPr>
      </p:pic>
      <p:sp>
        <p:nvSpPr>
          <p:cNvPr id="186" name="Text 7"/>
          <p:cNvSpPr/>
          <p:nvPr/>
        </p:nvSpPr>
        <p:spPr>
          <a:xfrm>
            <a:off x="8366760" y="2194560"/>
            <a:ext cx="338292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f2933"/>
                </a:solidFill>
                <a:latin typeface="Calibri"/>
              </a:rPr>
              <a:t>Portaria Normativa CGU nº 27/2022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5b6b73"/>
                </a:solidFill>
                <a:latin typeface="Calibri"/>
              </a:rPr>
              <a:t>arts. 40 a 45 – aplica-se a todo o Poder Executivo Federal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187" name="icone-fundo"/>
          <p:cNvSpPr/>
          <p:nvPr/>
        </p:nvSpPr>
        <p:spPr>
          <a:xfrm>
            <a:off x="7772400" y="3474720"/>
            <a:ext cx="456840" cy="45684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88" name="Image 1" descr="ícone"/>
          <p:cNvPicPr/>
          <p:nvPr/>
        </p:nvPicPr>
        <p:blipFill>
          <a:blip r:embed="rId2"/>
          <a:stretch/>
        </p:blipFill>
        <p:spPr>
          <a:xfrm>
            <a:off x="7872840" y="3575160"/>
            <a:ext cx="255600" cy="255600"/>
          </a:xfrm>
          <a:prstGeom prst="rect">
            <a:avLst/>
          </a:prstGeom>
          <a:ln w="0">
            <a:noFill/>
          </a:ln>
        </p:spPr>
      </p:pic>
      <p:sp>
        <p:nvSpPr>
          <p:cNvPr id="189" name="Text 9"/>
          <p:cNvSpPr/>
          <p:nvPr/>
        </p:nvSpPr>
        <p:spPr>
          <a:xfrm>
            <a:off x="8366760" y="3429000"/>
            <a:ext cx="338292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f2933"/>
                </a:solidFill>
                <a:latin typeface="Calibri"/>
              </a:rPr>
              <a:t>Nota Técnica nº 1.004/2020/CGUNE/CRG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5b6b73"/>
                </a:solidFill>
                <a:latin typeface="Calibri"/>
              </a:rPr>
              <a:t>prazo e prorrogações da IPS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190" name="icone-fundo"/>
          <p:cNvSpPr/>
          <p:nvPr/>
        </p:nvSpPr>
        <p:spPr>
          <a:xfrm>
            <a:off x="7772400" y="4709160"/>
            <a:ext cx="456840" cy="45684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91" name="Image 2" descr="ícone"/>
          <p:cNvPicPr/>
          <p:nvPr/>
        </p:nvPicPr>
        <p:blipFill>
          <a:blip r:embed="rId3"/>
          <a:stretch/>
        </p:blipFill>
        <p:spPr>
          <a:xfrm>
            <a:off x="7872840" y="4809600"/>
            <a:ext cx="255600" cy="255600"/>
          </a:xfrm>
          <a:prstGeom prst="rect">
            <a:avLst/>
          </a:prstGeom>
          <a:ln w="0">
            <a:noFill/>
          </a:ln>
        </p:spPr>
      </p:pic>
      <p:sp>
        <p:nvSpPr>
          <p:cNvPr id="192" name="Text 11"/>
          <p:cNvSpPr/>
          <p:nvPr/>
        </p:nvSpPr>
        <p:spPr>
          <a:xfrm>
            <a:off x="8366760" y="4663440"/>
            <a:ext cx="338292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f2933"/>
                </a:solidFill>
                <a:latin typeface="Calibri"/>
              </a:rPr>
              <a:t>Lei nº 8.112/1990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5b6b73"/>
                </a:solidFill>
                <a:latin typeface="Calibri"/>
              </a:rPr>
              <a:t>deveres, proibições, penalidades e prescrição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ldNum" idx="8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592ACCD-82E5-453F-A27F-DC34C1AB2F3D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Objetivo: encontrar elementos de autoria e materialidade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195" name="coluna"/>
          <p:cNvSpPr/>
          <p:nvPr/>
        </p:nvSpPr>
        <p:spPr>
          <a:xfrm>
            <a:off x="457200" y="1783080"/>
            <a:ext cx="3593160" cy="356580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6" name="icone-fundo"/>
          <p:cNvSpPr/>
          <p:nvPr/>
        </p:nvSpPr>
        <p:spPr>
          <a:xfrm>
            <a:off x="731520" y="2057400"/>
            <a:ext cx="776880" cy="7768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97" name="Image 0" descr="ícone"/>
          <p:cNvPicPr/>
          <p:nvPr/>
        </p:nvPicPr>
        <p:blipFill>
          <a:blip r:embed="rId1"/>
          <a:stretch/>
        </p:blipFill>
        <p:spPr>
          <a:xfrm>
            <a:off x="902520" y="2228400"/>
            <a:ext cx="434880" cy="434880"/>
          </a:xfrm>
          <a:prstGeom prst="rect">
            <a:avLst/>
          </a:prstGeom>
          <a:ln w="0">
            <a:noFill/>
          </a:ln>
        </p:spPr>
      </p:pic>
      <p:sp>
        <p:nvSpPr>
          <p:cNvPr id="198" name="Text 3"/>
          <p:cNvSpPr/>
          <p:nvPr/>
        </p:nvSpPr>
        <p:spPr>
          <a:xfrm>
            <a:off x="731520" y="297180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1e5b2e"/>
                </a:solidFill>
                <a:latin typeface="Calibri"/>
              </a:rPr>
              <a:t>Autoria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199" name="Text 4"/>
          <p:cNvSpPr/>
          <p:nvPr/>
        </p:nvSpPr>
        <p:spPr>
          <a:xfrm>
            <a:off x="731520" y="3474720"/>
            <a:ext cx="306288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Quem praticou o ato? Identificação clara do agente, com base em depoimentos, documentos ou indícios que o liguem diretamente à conduta.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200" name="coluna"/>
          <p:cNvSpPr/>
          <p:nvPr/>
        </p:nvSpPr>
        <p:spPr>
          <a:xfrm>
            <a:off x="4297680" y="1783080"/>
            <a:ext cx="3593160" cy="356580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icone-fundo"/>
          <p:cNvSpPr/>
          <p:nvPr/>
        </p:nvSpPr>
        <p:spPr>
          <a:xfrm>
            <a:off x="4572000" y="2057400"/>
            <a:ext cx="776880" cy="7768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02" name="Image 1" descr="ícone"/>
          <p:cNvPicPr/>
          <p:nvPr/>
        </p:nvPicPr>
        <p:blipFill>
          <a:blip r:embed="rId2"/>
          <a:stretch/>
        </p:blipFill>
        <p:spPr>
          <a:xfrm>
            <a:off x="4743000" y="2228400"/>
            <a:ext cx="434880" cy="434880"/>
          </a:xfrm>
          <a:prstGeom prst="rect">
            <a:avLst/>
          </a:prstGeom>
          <a:ln w="0">
            <a:noFill/>
          </a:ln>
        </p:spPr>
      </p:pic>
      <p:sp>
        <p:nvSpPr>
          <p:cNvPr id="203" name="Text 7"/>
          <p:cNvSpPr/>
          <p:nvPr/>
        </p:nvSpPr>
        <p:spPr>
          <a:xfrm>
            <a:off x="4572000" y="297180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1e5b2e"/>
                </a:solidFill>
                <a:latin typeface="Calibri"/>
              </a:rPr>
              <a:t>Materialidade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204" name="Text 8"/>
          <p:cNvSpPr/>
          <p:nvPr/>
        </p:nvSpPr>
        <p:spPr>
          <a:xfrm>
            <a:off x="4572000" y="3474720"/>
            <a:ext cx="306288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O fato ocorreu? Evidências concretas da irregularidade: documentos, registros, mensagens, gravações, e-mails ou outro meio de prova válido.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205" name="coluna"/>
          <p:cNvSpPr/>
          <p:nvPr/>
        </p:nvSpPr>
        <p:spPr>
          <a:xfrm>
            <a:off x="8138160" y="1783080"/>
            <a:ext cx="3593160" cy="356580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icone-fundo"/>
          <p:cNvSpPr/>
          <p:nvPr/>
        </p:nvSpPr>
        <p:spPr>
          <a:xfrm>
            <a:off x="8412480" y="2057400"/>
            <a:ext cx="776880" cy="7768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07" name="Image 2" descr="ícone"/>
          <p:cNvPicPr/>
          <p:nvPr/>
        </p:nvPicPr>
        <p:blipFill>
          <a:blip r:embed="rId3"/>
          <a:stretch/>
        </p:blipFill>
        <p:spPr>
          <a:xfrm>
            <a:off x="8583480" y="2228400"/>
            <a:ext cx="434880" cy="434880"/>
          </a:xfrm>
          <a:prstGeom prst="rect">
            <a:avLst/>
          </a:prstGeom>
          <a:ln w="0">
            <a:noFill/>
          </a:ln>
        </p:spPr>
      </p:pic>
      <p:sp>
        <p:nvSpPr>
          <p:cNvPr id="208" name="Text 11"/>
          <p:cNvSpPr/>
          <p:nvPr/>
        </p:nvSpPr>
        <p:spPr>
          <a:xfrm>
            <a:off x="8412480" y="297180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1e5b2e"/>
                </a:solidFill>
                <a:latin typeface="Calibri"/>
              </a:rPr>
              <a:t>Justa causa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209" name="Text 12"/>
          <p:cNvSpPr/>
          <p:nvPr/>
        </p:nvSpPr>
        <p:spPr>
          <a:xfrm>
            <a:off x="8412480" y="3474720"/>
            <a:ext cx="306288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Evitar abrir processo disciplinar formal sem elementos mínimos – e, quando eles existem, fundamentar bem a instauração.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210" name="Text 13"/>
          <p:cNvSpPr/>
          <p:nvPr/>
        </p:nvSpPr>
        <p:spPr>
          <a:xfrm>
            <a:off x="457200" y="5577840"/>
            <a:ext cx="11274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500" spc="-1" strike="noStrike">
                <a:solidFill>
                  <a:srgbClr val="1e5b2e"/>
                </a:solidFill>
                <a:latin typeface="Calibri"/>
              </a:rPr>
              <a:t>Ao final, a comissão recomenda: arquivamento, instauração de processo correcional, celebração de TAC e/ou encaminhamento às instâncias competentes.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ldNum" idx="9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C67129D-1F83-4F62-BE5A-17AA0557542A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Características da IPS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13" name="icone-fundo"/>
          <p:cNvSpPr/>
          <p:nvPr/>
        </p:nvSpPr>
        <p:spPr>
          <a:xfrm>
            <a:off x="457200" y="1783080"/>
            <a:ext cx="566640" cy="566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14" name="Image 0" descr="ícone"/>
          <p:cNvPicPr/>
          <p:nvPr/>
        </p:nvPicPr>
        <p:blipFill>
          <a:blip r:embed="rId1"/>
          <a:stretch/>
        </p:blipFill>
        <p:spPr>
          <a:xfrm>
            <a:off x="581760" y="1907640"/>
            <a:ext cx="317160" cy="317160"/>
          </a:xfrm>
          <a:prstGeom prst="rect">
            <a:avLst/>
          </a:prstGeom>
          <a:ln w="0">
            <a:noFill/>
          </a:ln>
        </p:spPr>
      </p:pic>
      <p:sp>
        <p:nvSpPr>
          <p:cNvPr id="215" name="Text 2"/>
          <p:cNvSpPr/>
          <p:nvPr/>
        </p:nvSpPr>
        <p:spPr>
          <a:xfrm>
            <a:off x="1188720" y="1737360"/>
            <a:ext cx="310860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Caráter preparatório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Levanta elementos de fato e de direito para a análise de admissibilidade.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16" name="icone-fundo"/>
          <p:cNvSpPr/>
          <p:nvPr/>
        </p:nvSpPr>
        <p:spPr>
          <a:xfrm>
            <a:off x="4434840" y="1783080"/>
            <a:ext cx="566640" cy="566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17" name="Image 1" descr="ícone"/>
          <p:cNvPicPr/>
          <p:nvPr/>
        </p:nvPicPr>
        <p:blipFill>
          <a:blip r:embed="rId2"/>
          <a:stretch/>
        </p:blipFill>
        <p:spPr>
          <a:xfrm>
            <a:off x="4559400" y="1907640"/>
            <a:ext cx="317160" cy="317160"/>
          </a:xfrm>
          <a:prstGeom prst="rect">
            <a:avLst/>
          </a:prstGeom>
          <a:ln w="0">
            <a:noFill/>
          </a:ln>
        </p:spPr>
      </p:pic>
      <p:sp>
        <p:nvSpPr>
          <p:cNvPr id="218" name="Text 4"/>
          <p:cNvSpPr/>
          <p:nvPr/>
        </p:nvSpPr>
        <p:spPr>
          <a:xfrm>
            <a:off x="5166360" y="1737360"/>
            <a:ext cx="310860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Informal e célere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Diligências objetivas, direcionadas ao necessário.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19" name="icone-fundo"/>
          <p:cNvSpPr/>
          <p:nvPr/>
        </p:nvSpPr>
        <p:spPr>
          <a:xfrm>
            <a:off x="457200" y="3246120"/>
            <a:ext cx="566640" cy="566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20" name="Image 2" descr="ícone"/>
          <p:cNvPicPr/>
          <p:nvPr/>
        </p:nvPicPr>
        <p:blipFill>
          <a:blip r:embed="rId3"/>
          <a:stretch/>
        </p:blipFill>
        <p:spPr>
          <a:xfrm>
            <a:off x="581760" y="3370680"/>
            <a:ext cx="317160" cy="317160"/>
          </a:xfrm>
          <a:prstGeom prst="rect">
            <a:avLst/>
          </a:prstGeom>
          <a:ln w="0">
            <a:noFill/>
          </a:ln>
        </p:spPr>
      </p:pic>
      <p:sp>
        <p:nvSpPr>
          <p:cNvPr id="221" name="Text 6"/>
          <p:cNvSpPr/>
          <p:nvPr/>
        </p:nvSpPr>
        <p:spPr>
          <a:xfrm>
            <a:off x="1188720" y="3200400"/>
            <a:ext cx="310860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Acesso restrito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Só pessoas autorizadas conhecem o conteúdo (art. 40 da PN CGU 27/2022).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22" name="icone-fundo"/>
          <p:cNvSpPr/>
          <p:nvPr/>
        </p:nvSpPr>
        <p:spPr>
          <a:xfrm>
            <a:off x="4434840" y="3246120"/>
            <a:ext cx="566640" cy="566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23" name="Image 3" descr="ícone"/>
          <p:cNvPicPr/>
          <p:nvPr/>
        </p:nvPicPr>
        <p:blipFill>
          <a:blip r:embed="rId4"/>
          <a:stretch/>
        </p:blipFill>
        <p:spPr>
          <a:xfrm>
            <a:off x="4559400" y="3370680"/>
            <a:ext cx="317160" cy="317160"/>
          </a:xfrm>
          <a:prstGeom prst="rect">
            <a:avLst/>
          </a:prstGeom>
          <a:ln w="0">
            <a:noFill/>
          </a:ln>
        </p:spPr>
      </p:pic>
      <p:sp>
        <p:nvSpPr>
          <p:cNvPr id="224" name="Text 8"/>
          <p:cNvSpPr/>
          <p:nvPr/>
        </p:nvSpPr>
        <p:spPr>
          <a:xfrm>
            <a:off x="5166360" y="3200400"/>
            <a:ext cx="310860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Não contraditório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Não há defesa nesta fase: o investigado não precisa ser notificado.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25" name="icone-fundo"/>
          <p:cNvSpPr/>
          <p:nvPr/>
        </p:nvSpPr>
        <p:spPr>
          <a:xfrm>
            <a:off x="457200" y="4709160"/>
            <a:ext cx="566640" cy="566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26" name="Image 4" descr="ícone"/>
          <p:cNvPicPr/>
          <p:nvPr/>
        </p:nvPicPr>
        <p:blipFill>
          <a:blip r:embed="rId5"/>
          <a:stretch/>
        </p:blipFill>
        <p:spPr>
          <a:xfrm>
            <a:off x="581760" y="4833720"/>
            <a:ext cx="317160" cy="317160"/>
          </a:xfrm>
          <a:prstGeom prst="rect">
            <a:avLst/>
          </a:prstGeom>
          <a:ln w="0">
            <a:noFill/>
          </a:ln>
        </p:spPr>
      </p:pic>
      <p:sp>
        <p:nvSpPr>
          <p:cNvPr id="227" name="Text 10"/>
          <p:cNvSpPr/>
          <p:nvPr/>
        </p:nvSpPr>
        <p:spPr>
          <a:xfrm>
            <a:off x="1188720" y="4663440"/>
            <a:ext cx="310860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Conduzida por comissão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Um ou mais servidores designados, sob supervisão da autoridade instauradora.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28" name="icone-fundo"/>
          <p:cNvSpPr/>
          <p:nvPr/>
        </p:nvSpPr>
        <p:spPr>
          <a:xfrm>
            <a:off x="4434840" y="4709160"/>
            <a:ext cx="566640" cy="5666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29" name="Image 5" descr="ícone"/>
          <p:cNvPicPr/>
          <p:nvPr/>
        </p:nvPicPr>
        <p:blipFill>
          <a:blip r:embed="rId6"/>
          <a:stretch/>
        </p:blipFill>
        <p:spPr>
          <a:xfrm>
            <a:off x="4559400" y="4833720"/>
            <a:ext cx="317160" cy="317160"/>
          </a:xfrm>
          <a:prstGeom prst="rect">
            <a:avLst/>
          </a:prstGeom>
          <a:ln w="0">
            <a:noFill/>
          </a:ln>
        </p:spPr>
      </p:pic>
      <p:sp>
        <p:nvSpPr>
          <p:cNvPr id="230" name="Text 12"/>
          <p:cNvSpPr/>
          <p:nvPr/>
        </p:nvSpPr>
        <p:spPr>
          <a:xfrm>
            <a:off x="5166360" y="4663440"/>
            <a:ext cx="310860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Prazo de 180 dias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Prorrogação fundamentada (NT nº 1.004/2020).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31" name="lembrete"/>
          <p:cNvSpPr/>
          <p:nvPr/>
        </p:nvSpPr>
        <p:spPr>
          <a:xfrm rot="180000">
            <a:off x="8595000" y="2103120"/>
            <a:ext cx="3017160" cy="2742840"/>
          </a:xfrm>
          <a:prstGeom prst="rect">
            <a:avLst/>
          </a:prstGeom>
          <a:solidFill>
            <a:srgbClr val="fff4cc"/>
          </a:solidFill>
          <a:ln w="12700">
            <a:solidFill>
              <a:srgbClr val="fff4cc"/>
            </a:solidFill>
            <a:round/>
          </a:ln>
          <a:effectLst>
            <a:outerShdw algn="bl" blurRad="76320" dir="5400000" dist="38160" rotWithShape="0">
              <a:srgbClr val="000000">
                <a:alpha val="2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32" name="Text 14"/>
          <p:cNvSpPr/>
          <p:nvPr/>
        </p:nvSpPr>
        <p:spPr>
          <a:xfrm rot="180000">
            <a:off x="8778240" y="2377080"/>
            <a:ext cx="265140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600" spc="-1" strike="noStrike">
                <a:solidFill>
                  <a:srgbClr val="1e5b2e"/>
                </a:solidFill>
                <a:latin typeface="Calibri"/>
              </a:rPr>
              <a:t>A IPS não gera aplicação de sanção</a:t>
            </a:r>
            <a:endParaRPr b="0" lang="pt-BR" sz="2600" spc="-1" strike="noStrike"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sldNum" idx="10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BB9F7DA-EE5F-409A-BBDB-8C8FEAEC2CF3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Instauração e designação da comissão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35" name="Text 1"/>
          <p:cNvSpPr/>
          <p:nvPr/>
        </p:nvSpPr>
        <p:spPr>
          <a:xfrm>
            <a:off x="457200" y="1691640"/>
            <a:ext cx="548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Como a IPS começa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236" name="Text 2"/>
          <p:cNvSpPr/>
          <p:nvPr/>
        </p:nvSpPr>
        <p:spPr>
          <a:xfrm>
            <a:off x="457200" y="2148840"/>
            <a:ext cx="5851800" cy="29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Por despacho da autoridade instauradora – publicação oficial dispensada (No IFG é por Portaria publicada no boletim de serviços)</a:t>
            </a:r>
            <a:endParaRPr b="0" lang="pt-BR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De ofício ou a partir de representação ou denúncia (inclusive anônima)</a:t>
            </a:r>
            <a:endParaRPr b="0" lang="pt-BR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Podem ser designados servidores não lotados na unidade de correição</a:t>
            </a:r>
            <a:endParaRPr b="0" lang="pt-BR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A autoridade instauradora supervisiona a instrução e aprova as diligências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237" name="no-ifg"/>
          <p:cNvSpPr/>
          <p:nvPr/>
        </p:nvSpPr>
        <p:spPr>
          <a:xfrm>
            <a:off x="6675120" y="1691640"/>
            <a:ext cx="5056200" cy="443448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8" name="icone-fundo"/>
          <p:cNvSpPr/>
          <p:nvPr/>
        </p:nvSpPr>
        <p:spPr>
          <a:xfrm>
            <a:off x="6949440" y="1920240"/>
            <a:ext cx="639720" cy="6397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39" name="Image 0" descr="ícone"/>
          <p:cNvPicPr/>
          <p:nvPr/>
        </p:nvPicPr>
        <p:blipFill>
          <a:blip r:embed="rId1"/>
          <a:stretch/>
        </p:blipFill>
        <p:spPr>
          <a:xfrm>
            <a:off x="7090200" y="2061000"/>
            <a:ext cx="358200" cy="358200"/>
          </a:xfrm>
          <a:prstGeom prst="rect">
            <a:avLst/>
          </a:prstGeom>
          <a:ln w="0">
            <a:noFill/>
          </a:ln>
        </p:spPr>
      </p:pic>
      <p:sp>
        <p:nvSpPr>
          <p:cNvPr id="240" name="Text 5"/>
          <p:cNvSpPr/>
          <p:nvPr/>
        </p:nvSpPr>
        <p:spPr>
          <a:xfrm>
            <a:off x="7726680" y="1965960"/>
            <a:ext cx="3657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pc="-1" strike="noStrike">
                <a:solidFill>
                  <a:srgbClr val="1e5b2e"/>
                </a:solidFill>
                <a:latin typeface="Calibri"/>
              </a:rPr>
              <a:t>No IFG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241" name="Text 6"/>
          <p:cNvSpPr/>
          <p:nvPr/>
        </p:nvSpPr>
        <p:spPr>
          <a:xfrm>
            <a:off x="6949440" y="2697480"/>
            <a:ext cx="4571640" cy="329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A CAC faz o juízo de admissibilidade e envia o processo à comissão já com a matriz de responsabilização preenchida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A comissão trabalha sobre o caso concreto para o qual foi designada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O primeiro ato da comissão é a Ata de Instalação e Início dos Trabalhos – marco para contagem de prazos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ldNum" idx="11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2D0286A-B59A-4074-A5DF-F8985FB5267F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 0"/>
          <p:cNvSpPr/>
          <p:nvPr/>
        </p:nvSpPr>
        <p:spPr>
          <a:xfrm>
            <a:off x="548640" y="2011680"/>
            <a:ext cx="27428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7200" spc="-1" strike="noStrike">
                <a:solidFill>
                  <a:srgbClr val="ffffff"/>
                </a:solidFill>
                <a:latin typeface="Calibri"/>
              </a:rPr>
              <a:t>02</a:t>
            </a:r>
            <a:endParaRPr b="0" lang="pt-BR" sz="7200" spc="-1" strike="noStrike">
              <a:latin typeface="Arial"/>
            </a:endParaRPr>
          </a:p>
        </p:txBody>
      </p:sp>
      <p:sp>
        <p:nvSpPr>
          <p:cNvPr id="244" name="Text 1"/>
          <p:cNvSpPr/>
          <p:nvPr/>
        </p:nvSpPr>
        <p:spPr>
          <a:xfrm>
            <a:off x="548640" y="315468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4000" spc="-1" strike="noStrike">
                <a:solidFill>
                  <a:srgbClr val="ffffff"/>
                </a:solidFill>
                <a:latin typeface="Calibri"/>
              </a:rPr>
              <a:t>Fases e diligências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245" name="Text 2"/>
          <p:cNvSpPr/>
          <p:nvPr/>
        </p:nvSpPr>
        <p:spPr>
          <a:xfrm>
            <a:off x="548640" y="406908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rgbClr val="ffffff"/>
                </a:solidFill>
                <a:latin typeface="Calibri"/>
              </a:rPr>
              <a:t>Do exame inicial ao relatório: o que fazer em cada etapa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246" name="PlaceHolder 1"/>
          <p:cNvSpPr>
            <a:spLocks noGrp="1"/>
          </p:cNvSpPr>
          <p:nvPr>
            <p:ph type="sldNum" idx="12"/>
          </p:nvPr>
        </p:nvSpPr>
        <p:spPr>
          <a:xfrm>
            <a:off x="1124712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F6435E7-1D44-4A63-A146-444145895202}" type="slidenum">
              <a:rPr b="0" lang="pt-BR" sz="1000" spc="-1" strike="noStrike">
                <a:solidFill>
                  <a:srgbClr val="ffffff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As quatro fases da IPS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48" name="fase"/>
          <p:cNvSpPr/>
          <p:nvPr/>
        </p:nvSpPr>
        <p:spPr>
          <a:xfrm>
            <a:off x="457200" y="1874520"/>
            <a:ext cx="2605680" cy="32914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9" name="numero"/>
          <p:cNvSpPr/>
          <p:nvPr/>
        </p:nvSpPr>
        <p:spPr>
          <a:xfrm>
            <a:off x="685800" y="210312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0" name="Text 3"/>
          <p:cNvSpPr/>
          <p:nvPr/>
        </p:nvSpPr>
        <p:spPr>
          <a:xfrm>
            <a:off x="685800" y="210312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1</a:t>
            </a:r>
            <a:endParaRPr b="0" lang="pt-BR" sz="1600" spc="-1" strike="noStrike">
              <a:latin typeface="Arial"/>
            </a:endParaRPr>
          </a:p>
        </p:txBody>
      </p:sp>
      <p:pic>
        <p:nvPicPr>
          <p:cNvPr id="251" name="Image 0" descr="ícone"/>
          <p:cNvPicPr/>
          <p:nvPr/>
        </p:nvPicPr>
        <p:blipFill>
          <a:blip r:embed="rId1"/>
          <a:stretch/>
        </p:blipFill>
        <p:spPr>
          <a:xfrm>
            <a:off x="2377440" y="2148840"/>
            <a:ext cx="456840" cy="456840"/>
          </a:xfrm>
          <a:prstGeom prst="rect">
            <a:avLst/>
          </a:prstGeom>
          <a:ln w="0">
            <a:noFill/>
          </a:ln>
        </p:spPr>
      </p:pic>
      <p:sp>
        <p:nvSpPr>
          <p:cNvPr id="252" name="Text 4"/>
          <p:cNvSpPr/>
          <p:nvPr/>
        </p:nvSpPr>
        <p:spPr>
          <a:xfrm>
            <a:off x="685800" y="2834640"/>
            <a:ext cx="21942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1e5b2e"/>
                </a:solidFill>
                <a:latin typeface="Calibri"/>
              </a:rPr>
              <a:t>Exame inicial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253" name="Text 5"/>
          <p:cNvSpPr/>
          <p:nvPr/>
        </p:nvSpPr>
        <p:spPr>
          <a:xfrm>
            <a:off x="685800" y="3566160"/>
            <a:ext cx="21942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das informações e provas existentes na matriz e nos autos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54" name="seta"/>
          <p:cNvSpPr/>
          <p:nvPr/>
        </p:nvSpPr>
        <p:spPr>
          <a:xfrm>
            <a:off x="3090600" y="3520440"/>
            <a:ext cx="219240" cy="72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fase"/>
          <p:cNvSpPr/>
          <p:nvPr/>
        </p:nvSpPr>
        <p:spPr>
          <a:xfrm>
            <a:off x="3346560" y="1874520"/>
            <a:ext cx="2605680" cy="32914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6" name="numero"/>
          <p:cNvSpPr/>
          <p:nvPr/>
        </p:nvSpPr>
        <p:spPr>
          <a:xfrm>
            <a:off x="3575160" y="210312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7" name="Text 9"/>
          <p:cNvSpPr/>
          <p:nvPr/>
        </p:nvSpPr>
        <p:spPr>
          <a:xfrm>
            <a:off x="3575160" y="210312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2</a:t>
            </a:r>
            <a:endParaRPr b="0" lang="pt-BR" sz="1600" spc="-1" strike="noStrike">
              <a:latin typeface="Arial"/>
            </a:endParaRPr>
          </a:p>
        </p:txBody>
      </p:sp>
      <p:pic>
        <p:nvPicPr>
          <p:cNvPr id="258" name="Image 1" descr="ícone"/>
          <p:cNvPicPr/>
          <p:nvPr/>
        </p:nvPicPr>
        <p:blipFill>
          <a:blip r:embed="rId2"/>
          <a:stretch/>
        </p:blipFill>
        <p:spPr>
          <a:xfrm>
            <a:off x="5266800" y="2148840"/>
            <a:ext cx="456840" cy="456840"/>
          </a:xfrm>
          <a:prstGeom prst="rect">
            <a:avLst/>
          </a:prstGeom>
          <a:ln w="0">
            <a:noFill/>
          </a:ln>
        </p:spPr>
      </p:pic>
      <p:sp>
        <p:nvSpPr>
          <p:cNvPr id="259" name="Text 10"/>
          <p:cNvSpPr/>
          <p:nvPr/>
        </p:nvSpPr>
        <p:spPr>
          <a:xfrm>
            <a:off x="3575160" y="2834640"/>
            <a:ext cx="21942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1e5b2e"/>
                </a:solidFill>
                <a:latin typeface="Calibri"/>
              </a:rPr>
              <a:t>Diligências e oitivas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260" name="Text 11"/>
          <p:cNvSpPr/>
          <p:nvPr/>
        </p:nvSpPr>
        <p:spPr>
          <a:xfrm>
            <a:off x="3575160" y="3566160"/>
            <a:ext cx="21942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para averiguar a procedência da notícia e ouvir os envolvidos, quando for o caso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61" name="seta"/>
          <p:cNvSpPr/>
          <p:nvPr/>
        </p:nvSpPr>
        <p:spPr>
          <a:xfrm>
            <a:off x="5979960" y="3520440"/>
            <a:ext cx="219600" cy="72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62" name="fase"/>
          <p:cNvSpPr/>
          <p:nvPr/>
        </p:nvSpPr>
        <p:spPr>
          <a:xfrm>
            <a:off x="6236280" y="1874520"/>
            <a:ext cx="2605680" cy="32914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3" name="numero"/>
          <p:cNvSpPr/>
          <p:nvPr/>
        </p:nvSpPr>
        <p:spPr>
          <a:xfrm>
            <a:off x="6464880" y="210312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4" name="Text 15"/>
          <p:cNvSpPr/>
          <p:nvPr/>
        </p:nvSpPr>
        <p:spPr>
          <a:xfrm>
            <a:off x="6464880" y="210312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3</a:t>
            </a:r>
            <a:endParaRPr b="0" lang="pt-BR" sz="1600" spc="-1" strike="noStrike">
              <a:latin typeface="Arial"/>
            </a:endParaRPr>
          </a:p>
        </p:txBody>
      </p:sp>
      <p:pic>
        <p:nvPicPr>
          <p:cNvPr id="265" name="Image 2" descr="ícone"/>
          <p:cNvPicPr/>
          <p:nvPr/>
        </p:nvPicPr>
        <p:blipFill>
          <a:blip r:embed="rId3"/>
          <a:stretch/>
        </p:blipFill>
        <p:spPr>
          <a:xfrm>
            <a:off x="8156520" y="2148840"/>
            <a:ext cx="456840" cy="456840"/>
          </a:xfrm>
          <a:prstGeom prst="rect">
            <a:avLst/>
          </a:prstGeom>
          <a:ln w="0">
            <a:noFill/>
          </a:ln>
        </p:spPr>
      </p:pic>
      <p:sp>
        <p:nvSpPr>
          <p:cNvPr id="266" name="Text 16"/>
          <p:cNvSpPr/>
          <p:nvPr/>
        </p:nvSpPr>
        <p:spPr>
          <a:xfrm>
            <a:off x="6464880" y="2834640"/>
            <a:ext cx="21942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1e5b2e"/>
                </a:solidFill>
                <a:latin typeface="Calibri"/>
              </a:rPr>
              <a:t>Produção de informação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267" name="Text 17"/>
          <p:cNvSpPr/>
          <p:nvPr/>
        </p:nvSpPr>
        <p:spPr>
          <a:xfrm>
            <a:off x="6464880" y="3566160"/>
            <a:ext cx="21942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necessária para averiguar a procedência da representação ou denúncia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68" name="seta"/>
          <p:cNvSpPr/>
          <p:nvPr/>
        </p:nvSpPr>
        <p:spPr>
          <a:xfrm>
            <a:off x="8869680" y="3520440"/>
            <a:ext cx="219240" cy="72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69" name="fase"/>
          <p:cNvSpPr/>
          <p:nvPr/>
        </p:nvSpPr>
        <p:spPr>
          <a:xfrm>
            <a:off x="9125640" y="1874520"/>
            <a:ext cx="2605680" cy="329148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numero"/>
          <p:cNvSpPr/>
          <p:nvPr/>
        </p:nvSpPr>
        <p:spPr>
          <a:xfrm>
            <a:off x="9354240" y="2103120"/>
            <a:ext cx="548280" cy="54828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1" name="Text 21"/>
          <p:cNvSpPr/>
          <p:nvPr/>
        </p:nvSpPr>
        <p:spPr>
          <a:xfrm>
            <a:off x="9354240" y="2103120"/>
            <a:ext cx="548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4</a:t>
            </a:r>
            <a:endParaRPr b="0" lang="pt-BR" sz="1600" spc="-1" strike="noStrike">
              <a:latin typeface="Arial"/>
            </a:endParaRPr>
          </a:p>
        </p:txBody>
      </p:sp>
      <p:pic>
        <p:nvPicPr>
          <p:cNvPr id="272" name="Image 3" descr="ícone"/>
          <p:cNvPicPr/>
          <p:nvPr/>
        </p:nvPicPr>
        <p:blipFill>
          <a:blip r:embed="rId4"/>
          <a:stretch/>
        </p:blipFill>
        <p:spPr>
          <a:xfrm>
            <a:off x="11045880" y="2148840"/>
            <a:ext cx="456840" cy="456840"/>
          </a:xfrm>
          <a:prstGeom prst="rect">
            <a:avLst/>
          </a:prstGeom>
          <a:ln w="0">
            <a:noFill/>
          </a:ln>
        </p:spPr>
      </p:pic>
      <p:sp>
        <p:nvSpPr>
          <p:cNvPr id="273" name="Text 22"/>
          <p:cNvSpPr/>
          <p:nvPr/>
        </p:nvSpPr>
        <p:spPr>
          <a:xfrm>
            <a:off x="9354240" y="2834640"/>
            <a:ext cx="21942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1e5b2e"/>
                </a:solidFill>
                <a:latin typeface="Calibri"/>
              </a:rPr>
              <a:t>Análise conclusiva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274" name="Text 23"/>
          <p:cNvSpPr/>
          <p:nvPr/>
        </p:nvSpPr>
        <p:spPr>
          <a:xfrm>
            <a:off x="9354240" y="3566160"/>
            <a:ext cx="21942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e fundamentada: arquivamento, processo acusatório, TAC ou encaminhamento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75" name="prazo"/>
          <p:cNvSpPr/>
          <p:nvPr/>
        </p:nvSpPr>
        <p:spPr>
          <a:xfrm>
            <a:off x="457200" y="5440680"/>
            <a:ext cx="11274120" cy="685440"/>
          </a:xfrm>
          <a:prstGeom prst="roundRect">
            <a:avLst>
              <a:gd name="adj" fmla="val 16000"/>
            </a:avLst>
          </a:prstGeom>
          <a:solidFill>
            <a:srgbClr val="fff4cc"/>
          </a:solidFill>
          <a:ln w="12700">
            <a:solidFill>
              <a:srgbClr val="fff4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6" name="Text 25"/>
          <p:cNvSpPr/>
          <p:nvPr/>
        </p:nvSpPr>
        <p:spPr>
          <a:xfrm>
            <a:off x="685800" y="5504760"/>
            <a:ext cx="108810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f2933"/>
                </a:solidFill>
                <a:latin typeface="Calibri"/>
              </a:rPr>
              <a:t>Prazo para conclusão: 180 dias. </a:t>
            </a: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Se precisar de mais tempo, envie memorando à CAC com no mínimo 10 dias de antecedência, relatando o que foi feito e justificando o pedido.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sldNum" idx="13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36B92D3-7CC2-4B93-B90A-D6A7C99984F7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Fase 2 – Diligências possíveis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279" name="diligencia"/>
          <p:cNvSpPr/>
          <p:nvPr/>
        </p:nvSpPr>
        <p:spPr>
          <a:xfrm>
            <a:off x="457200" y="1783080"/>
            <a:ext cx="3611520" cy="201132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0" name="icone-fundo"/>
          <p:cNvSpPr/>
          <p:nvPr/>
        </p:nvSpPr>
        <p:spPr>
          <a:xfrm>
            <a:off x="685800" y="201168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81" name="Image 0" descr="ícone"/>
          <p:cNvPicPr/>
          <p:nvPr/>
        </p:nvPicPr>
        <p:blipFill>
          <a:blip r:embed="rId1"/>
          <a:stretch/>
        </p:blipFill>
        <p:spPr>
          <a:xfrm>
            <a:off x="806400" y="213228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282" name="Text 3"/>
          <p:cNvSpPr/>
          <p:nvPr/>
        </p:nvSpPr>
        <p:spPr>
          <a:xfrm>
            <a:off x="1371600" y="2011680"/>
            <a:ext cx="25599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Medidas cautelares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283" name="Text 4"/>
          <p:cNvSpPr/>
          <p:nvPr/>
        </p:nvSpPr>
        <p:spPr>
          <a:xfrm>
            <a:off x="685800" y="2697480"/>
            <a:ext cx="320004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Busca e apreensão de computadores, telefones e outros bens da Administração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84" name="diligencia"/>
          <p:cNvSpPr/>
          <p:nvPr/>
        </p:nvSpPr>
        <p:spPr>
          <a:xfrm>
            <a:off x="4260960" y="1783080"/>
            <a:ext cx="3611520" cy="201132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icone-fundo"/>
          <p:cNvSpPr/>
          <p:nvPr/>
        </p:nvSpPr>
        <p:spPr>
          <a:xfrm>
            <a:off x="4489560" y="201168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86" name="Image 1" descr="ícone"/>
          <p:cNvPicPr/>
          <p:nvPr/>
        </p:nvPicPr>
        <p:blipFill>
          <a:blip r:embed="rId2"/>
          <a:stretch/>
        </p:blipFill>
        <p:spPr>
          <a:xfrm>
            <a:off x="4610520" y="213228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287" name="Text 7"/>
          <p:cNvSpPr/>
          <p:nvPr/>
        </p:nvSpPr>
        <p:spPr>
          <a:xfrm>
            <a:off x="5175360" y="2011680"/>
            <a:ext cx="25599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E-mail e ferramentas funcionais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288" name="Text 8"/>
          <p:cNvSpPr/>
          <p:nvPr/>
        </p:nvSpPr>
        <p:spPr>
          <a:xfrm>
            <a:off x="4489560" y="2697480"/>
            <a:ext cx="320004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Acesso ao e-mail funcional e a ferramentas de comunicação fornecidas pela Administração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89" name="diligencia"/>
          <p:cNvSpPr/>
          <p:nvPr/>
        </p:nvSpPr>
        <p:spPr>
          <a:xfrm>
            <a:off x="8065080" y="1783080"/>
            <a:ext cx="3611520" cy="201132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0" name="icone-fundo"/>
          <p:cNvSpPr/>
          <p:nvPr/>
        </p:nvSpPr>
        <p:spPr>
          <a:xfrm>
            <a:off x="8293680" y="201168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91" name="Image 2" descr="ícone"/>
          <p:cNvPicPr/>
          <p:nvPr/>
        </p:nvPicPr>
        <p:blipFill>
          <a:blip r:embed="rId3"/>
          <a:stretch/>
        </p:blipFill>
        <p:spPr>
          <a:xfrm>
            <a:off x="8414280" y="213228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292" name="Text 11"/>
          <p:cNvSpPr/>
          <p:nvPr/>
        </p:nvSpPr>
        <p:spPr>
          <a:xfrm>
            <a:off x="8979480" y="2011680"/>
            <a:ext cx="25599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Informações internas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8293680" y="2697480"/>
            <a:ext cx="320004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Solicitação a câmpus, pró-reitorias e outros setores (no SUAP, por memorando)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94" name="diligencia"/>
          <p:cNvSpPr/>
          <p:nvPr/>
        </p:nvSpPr>
        <p:spPr>
          <a:xfrm>
            <a:off x="457200" y="3977640"/>
            <a:ext cx="3611520" cy="201132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95" name="icone-fundo"/>
          <p:cNvSpPr/>
          <p:nvPr/>
        </p:nvSpPr>
        <p:spPr>
          <a:xfrm>
            <a:off x="685800" y="420624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96" name="Image 3" descr="ícone"/>
          <p:cNvPicPr/>
          <p:nvPr/>
        </p:nvPicPr>
        <p:blipFill>
          <a:blip r:embed="rId4"/>
          <a:stretch/>
        </p:blipFill>
        <p:spPr>
          <a:xfrm>
            <a:off x="806400" y="432684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297" name="Text 15"/>
          <p:cNvSpPr/>
          <p:nvPr/>
        </p:nvSpPr>
        <p:spPr>
          <a:xfrm>
            <a:off x="1371600" y="4206240"/>
            <a:ext cx="25599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Informações externas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298" name="Text 16"/>
          <p:cNvSpPr/>
          <p:nvPr/>
        </p:nvSpPr>
        <p:spPr>
          <a:xfrm>
            <a:off x="685800" y="4892040"/>
            <a:ext cx="320004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Requisição a outros órgãos (INSS, PF, Conselho Tutelar...) por ofício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299" name="diligencia"/>
          <p:cNvSpPr/>
          <p:nvPr/>
        </p:nvSpPr>
        <p:spPr>
          <a:xfrm>
            <a:off x="4260960" y="3977640"/>
            <a:ext cx="3611520" cy="201132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0" name="icone-fundo"/>
          <p:cNvSpPr/>
          <p:nvPr/>
        </p:nvSpPr>
        <p:spPr>
          <a:xfrm>
            <a:off x="4489560" y="420624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01" name="Image 4" descr="ícone"/>
          <p:cNvPicPr/>
          <p:nvPr/>
        </p:nvPicPr>
        <p:blipFill>
          <a:blip r:embed="rId5"/>
          <a:stretch/>
        </p:blipFill>
        <p:spPr>
          <a:xfrm>
            <a:off x="4610520" y="432684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302" name="Text 19"/>
          <p:cNvSpPr/>
          <p:nvPr/>
        </p:nvSpPr>
        <p:spPr>
          <a:xfrm>
            <a:off x="5175360" y="4206240"/>
            <a:ext cx="25599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Consultas abertas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303" name="Text 20"/>
          <p:cNvSpPr/>
          <p:nvPr/>
        </p:nvSpPr>
        <p:spPr>
          <a:xfrm>
            <a:off x="4489560" y="4892040"/>
            <a:ext cx="320004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Diários oficiais, Portal da Transparência, sistemas oficiais, redes sociais públicas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04" name="diligencia"/>
          <p:cNvSpPr/>
          <p:nvPr/>
        </p:nvSpPr>
        <p:spPr>
          <a:xfrm>
            <a:off x="8065080" y="3977640"/>
            <a:ext cx="3611520" cy="201132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5" name="icone-fundo"/>
          <p:cNvSpPr/>
          <p:nvPr/>
        </p:nvSpPr>
        <p:spPr>
          <a:xfrm>
            <a:off x="8293680" y="420624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06" name="Image 5" descr="ícone"/>
          <p:cNvPicPr/>
          <p:nvPr/>
        </p:nvPicPr>
        <p:blipFill>
          <a:blip r:embed="rId6"/>
          <a:stretch/>
        </p:blipFill>
        <p:spPr>
          <a:xfrm>
            <a:off x="8414280" y="432684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307" name="Text 23"/>
          <p:cNvSpPr/>
          <p:nvPr/>
        </p:nvSpPr>
        <p:spPr>
          <a:xfrm>
            <a:off x="8979480" y="4206240"/>
            <a:ext cx="25599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Oitivas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308" name="Text 24"/>
          <p:cNvSpPr/>
          <p:nvPr/>
        </p:nvSpPr>
        <p:spPr>
          <a:xfrm>
            <a:off x="8293680" y="4892040"/>
            <a:ext cx="320004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Denunciante e testemunhas; o investigado por último (recomendável, não obrigatório)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09" name="Text 25"/>
          <p:cNvSpPr/>
          <p:nvPr/>
        </p:nvSpPr>
        <p:spPr>
          <a:xfrm>
            <a:off x="457200" y="6172200"/>
            <a:ext cx="112741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200" spc="-1" strike="noStrike">
                <a:solidFill>
                  <a:srgbClr val="5b6b73"/>
                </a:solidFill>
                <a:latin typeface="Calibri"/>
              </a:rPr>
              <a:t>Toda diligência deve ser objetiva e direcionada ao necessário. Medidas sensíveis passam antes pela CAC.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sldNum" idx="14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E1CAC9C-F14F-4719-833D-D2A76681D61F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Fase 3 – Produção e cruzamento de informações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12" name="Text 1"/>
          <p:cNvSpPr/>
          <p:nvPr/>
        </p:nvSpPr>
        <p:spPr>
          <a:xfrm>
            <a:off x="457200" y="1783080"/>
            <a:ext cx="6674760" cy="365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Consultas a sistemas oficiais (SUAP, SIAPE, Portal da Transparência) e bases abertas</a:t>
            </a:r>
            <a:endParaRPr b="0" lang="pt-BR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Solicitação de informações ao denunciante, a órgãos envolvidos e a outros setores do IFG</a:t>
            </a:r>
            <a:endParaRPr b="0" lang="pt-BR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Compartilhamento de provas com PF, MPF, TCU ou outros órgãos (prova emprestada) – pedido via CAC</a:t>
            </a:r>
            <a:endParaRPr b="0" lang="pt-BR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Solicitação de informações ao investigado, se necessário</a:t>
            </a:r>
            <a:endParaRPr b="0" lang="pt-BR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Cruzamento dos dados obtidos nas diligências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313" name="tac-dica"/>
          <p:cNvSpPr/>
          <p:nvPr/>
        </p:nvSpPr>
        <p:spPr>
          <a:xfrm>
            <a:off x="7498080" y="1783080"/>
            <a:ext cx="4233240" cy="4023000"/>
          </a:xfrm>
          <a:prstGeom prst="roundRect">
            <a:avLst>
              <a:gd name="adj" fmla="val 272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14" name="icone-fundo"/>
          <p:cNvSpPr/>
          <p:nvPr/>
        </p:nvSpPr>
        <p:spPr>
          <a:xfrm>
            <a:off x="7772400" y="2011680"/>
            <a:ext cx="639720" cy="6397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15" name="Image 0" descr="ícone"/>
          <p:cNvPicPr/>
          <p:nvPr/>
        </p:nvPicPr>
        <p:blipFill>
          <a:blip r:embed="rId1"/>
          <a:stretch/>
        </p:blipFill>
        <p:spPr>
          <a:xfrm>
            <a:off x="7913160" y="2152440"/>
            <a:ext cx="358200" cy="358200"/>
          </a:xfrm>
          <a:prstGeom prst="rect">
            <a:avLst/>
          </a:prstGeom>
          <a:ln w="0">
            <a:noFill/>
          </a:ln>
        </p:spPr>
      </p:pic>
      <p:sp>
        <p:nvSpPr>
          <p:cNvPr id="316" name="Text 4"/>
          <p:cNvSpPr/>
          <p:nvPr/>
        </p:nvSpPr>
        <p:spPr>
          <a:xfrm>
            <a:off x="8549640" y="2057400"/>
            <a:ext cx="30171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1e5b2e"/>
                </a:solidFill>
                <a:latin typeface="Calibri"/>
              </a:rPr>
              <a:t>Indícios de TAC?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317" name="Text 5"/>
          <p:cNvSpPr/>
          <p:nvPr/>
        </p:nvSpPr>
        <p:spPr>
          <a:xfrm>
            <a:off x="7772400" y="2834640"/>
            <a:ext cx="374868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Se houver indícios que justifiquem recomendar um Termo de Ajustamento de Conduta, é prudente pedir a manifestação do investigado (oral ou escrita) antes do relatório final – ela pode trazer fatos novos.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sldNum" idx="15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54C829-B1A7-4E8C-AD37-6D0F924989C6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Plano de apuração: planeje o percurso probatório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graphicFrame>
        <p:nvGraphicFramePr>
          <p:cNvPr id="320" name="Table 0"/>
          <p:cNvGraphicFramePr/>
          <p:nvPr/>
        </p:nvGraphicFramePr>
        <p:xfrm>
          <a:off x="457200" y="1691640"/>
          <a:ext cx="11274120" cy="3456000"/>
        </p:xfrm>
        <a:graphic>
          <a:graphicData uri="http://schemas.openxmlformats.org/drawingml/2006/table">
            <a:tbl>
              <a:tblPr/>
              <a:tblGrid>
                <a:gridCol w="2743200"/>
                <a:gridCol w="5422320"/>
                <a:gridCol w="1737360"/>
                <a:gridCol w="1371600"/>
              </a:tblGrid>
              <a:tr h="38376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pt-BR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Diligência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Foco ou detalhamento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Responsável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Prazo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</a:tr>
              <a:tr h="383760">
                <a:tc gridSpan="4"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e5b2e"/>
                          </a:solidFill>
                          <a:latin typeface="Calibri"/>
                        </a:rPr>
                        <a:t>Verificações iniciais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eef5e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38376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Análise da matriz e dos autos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Ponto de partida: fatos, evidências existentes e faltantes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Comissão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dd/mm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38376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Memorando à PRODIRH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Assentamentos: penalidades anteriores e TAC já celebrado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Comissão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dd/mm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38376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Solicitar documentos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Quais setores ou órgãos? Quais documentos?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Comissão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dd/mm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383760">
                <a:tc gridSpan="4"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e5b2e"/>
                          </a:solidFill>
                          <a:latin typeface="Calibri"/>
                        </a:rPr>
                        <a:t>Aprofundamento (depende do que surgir nas verificações iniciais)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eef5e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solidFill>
                      <a:srgbClr val="729fcf"/>
                    </a:solidFill>
                  </a:tcPr>
                </a:tc>
              </a:tr>
              <a:tr h="38376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Oitiva do denunciante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Entender a dinâmica; descobrir testemunhas e outras provas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Comissão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dd/mm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38376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Oitiva de testemunhas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Quem presenciou ou tem conhecimento direto dos fatos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Comissão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dd/mm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38592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Oitiva do investigado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ÚLTIMO ATO, já com todos os elementos coletados (NÃO É OBRIGATÓRIO)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Comissão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dd/mm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1" name="Text 1"/>
          <p:cNvSpPr/>
          <p:nvPr/>
        </p:nvSpPr>
        <p:spPr>
          <a:xfrm>
            <a:off x="457200" y="5715000"/>
            <a:ext cx="11274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300" spc="-1" strike="noStrike">
                <a:solidFill>
                  <a:srgbClr val="5b6b73"/>
                </a:solidFill>
                <a:latin typeface="Calibri"/>
              </a:rPr>
              <a:t>Modelo de Plano de Apuração adaptado da CGU e da CAC do IFC. É um instrumento de trabalho da comissão – revise-o à medida que as provas surgirem.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sldNum" idx="16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2E27994-1C9A-4CCF-8B9D-8F0B8AC6389F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 0"/>
          <p:cNvSpPr/>
          <p:nvPr/>
        </p:nvSpPr>
        <p:spPr>
          <a:xfrm>
            <a:off x="548640" y="2011680"/>
            <a:ext cx="27428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7200" spc="-1" strike="noStrike">
                <a:solidFill>
                  <a:srgbClr val="ffffff"/>
                </a:solidFill>
                <a:latin typeface="Calibri"/>
              </a:rPr>
              <a:t>03</a:t>
            </a:r>
            <a:endParaRPr b="0" lang="pt-BR" sz="7200" spc="-1" strike="noStrike">
              <a:latin typeface="Arial"/>
            </a:endParaRPr>
          </a:p>
        </p:txBody>
      </p:sp>
      <p:sp>
        <p:nvSpPr>
          <p:cNvPr id="324" name="Text 1"/>
          <p:cNvSpPr/>
          <p:nvPr/>
        </p:nvSpPr>
        <p:spPr>
          <a:xfrm>
            <a:off x="548640" y="315468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4000" spc="-1" strike="noStrike">
                <a:solidFill>
                  <a:srgbClr val="ffffff"/>
                </a:solidFill>
                <a:latin typeface="Calibri"/>
              </a:rPr>
              <a:t>Roteiro no IFG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325" name="Text 2"/>
          <p:cNvSpPr/>
          <p:nvPr/>
        </p:nvSpPr>
        <p:spPr>
          <a:xfrm>
            <a:off x="548640" y="406908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rgbClr val="ffffff"/>
                </a:solidFill>
                <a:latin typeface="Calibri"/>
              </a:rPr>
              <a:t>Onde encontrar os modelos, o fluxograma e os documentos no SUAP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326" name="PlaceHolder 1"/>
          <p:cNvSpPr>
            <a:spLocks noGrp="1"/>
          </p:cNvSpPr>
          <p:nvPr>
            <p:ph type="sldNum" idx="17"/>
          </p:nvPr>
        </p:nvSpPr>
        <p:spPr>
          <a:xfrm>
            <a:off x="1124712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452FB1C-BBF8-411E-B0B1-73A5C88013B4}" type="slidenum">
              <a:rPr b="0" lang="pt-BR" sz="1000" spc="-1" strike="noStrike">
                <a:solidFill>
                  <a:srgbClr val="ffffff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Onde encontrar o fluxograma e os modelos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28" name="passo-site"/>
          <p:cNvSpPr/>
          <p:nvPr/>
        </p:nvSpPr>
        <p:spPr>
          <a:xfrm>
            <a:off x="457200" y="1828800"/>
            <a:ext cx="2605680" cy="210276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29" name="icone-fundo"/>
          <p:cNvSpPr/>
          <p:nvPr/>
        </p:nvSpPr>
        <p:spPr>
          <a:xfrm>
            <a:off x="685800" y="2057400"/>
            <a:ext cx="594000" cy="5940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30" name="Image 0" descr="ícone"/>
          <p:cNvPicPr/>
          <p:nvPr/>
        </p:nvPicPr>
        <p:blipFill>
          <a:blip r:embed="rId1"/>
          <a:stretch/>
        </p:blipFill>
        <p:spPr>
          <a:xfrm>
            <a:off x="816480" y="2188080"/>
            <a:ext cx="332640" cy="332640"/>
          </a:xfrm>
          <a:prstGeom prst="rect">
            <a:avLst/>
          </a:prstGeom>
          <a:ln w="0">
            <a:noFill/>
          </a:ln>
        </p:spPr>
      </p:pic>
      <p:sp>
        <p:nvSpPr>
          <p:cNvPr id="331" name="Text 3"/>
          <p:cNvSpPr/>
          <p:nvPr/>
        </p:nvSpPr>
        <p:spPr>
          <a:xfrm>
            <a:off x="685800" y="2743200"/>
            <a:ext cx="22399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Portal do IFG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332" name="Text 4"/>
          <p:cNvSpPr/>
          <p:nvPr/>
        </p:nvSpPr>
        <p:spPr>
          <a:xfrm>
            <a:off x="685800" y="3429000"/>
            <a:ext cx="2239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5b6b73"/>
                </a:solidFill>
                <a:latin typeface="Calibri"/>
              </a:rPr>
              <a:t>ifg.edu.br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333" name="seta"/>
          <p:cNvSpPr/>
          <p:nvPr/>
        </p:nvSpPr>
        <p:spPr>
          <a:xfrm>
            <a:off x="3090600" y="2880360"/>
            <a:ext cx="219240" cy="72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34" name="passo-site"/>
          <p:cNvSpPr/>
          <p:nvPr/>
        </p:nvSpPr>
        <p:spPr>
          <a:xfrm>
            <a:off x="3346560" y="1828800"/>
            <a:ext cx="2605680" cy="210276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35" name="icone-fundo"/>
          <p:cNvSpPr/>
          <p:nvPr/>
        </p:nvSpPr>
        <p:spPr>
          <a:xfrm>
            <a:off x="3575160" y="2057400"/>
            <a:ext cx="594000" cy="5940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36" name="Image 1" descr="ícone"/>
          <p:cNvPicPr/>
          <p:nvPr/>
        </p:nvPicPr>
        <p:blipFill>
          <a:blip r:embed="rId2"/>
          <a:stretch/>
        </p:blipFill>
        <p:spPr>
          <a:xfrm>
            <a:off x="3706200" y="2188080"/>
            <a:ext cx="332640" cy="332640"/>
          </a:xfrm>
          <a:prstGeom prst="rect">
            <a:avLst/>
          </a:prstGeom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575160" y="2743200"/>
            <a:ext cx="22399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Acesso à Informação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338" name="Text 9"/>
          <p:cNvSpPr/>
          <p:nvPr/>
        </p:nvSpPr>
        <p:spPr>
          <a:xfrm>
            <a:off x="3575160" y="3429000"/>
            <a:ext cx="2239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5b6b73"/>
                </a:solidFill>
                <a:latin typeface="Calibri"/>
              </a:rPr>
              <a:t>menu superior do portal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339" name="seta"/>
          <p:cNvSpPr/>
          <p:nvPr/>
        </p:nvSpPr>
        <p:spPr>
          <a:xfrm>
            <a:off x="5979960" y="2880360"/>
            <a:ext cx="219600" cy="72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40" name="passo-site"/>
          <p:cNvSpPr/>
          <p:nvPr/>
        </p:nvSpPr>
        <p:spPr>
          <a:xfrm>
            <a:off x="6236280" y="1828800"/>
            <a:ext cx="2605680" cy="210276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41" name="icone-fundo"/>
          <p:cNvSpPr/>
          <p:nvPr/>
        </p:nvSpPr>
        <p:spPr>
          <a:xfrm>
            <a:off x="6464880" y="2057400"/>
            <a:ext cx="594000" cy="5940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42" name="Image 2" descr="ícone"/>
          <p:cNvPicPr/>
          <p:nvPr/>
        </p:nvPicPr>
        <p:blipFill>
          <a:blip r:embed="rId3"/>
          <a:stretch/>
        </p:blipFill>
        <p:spPr>
          <a:xfrm>
            <a:off x="6595560" y="2188080"/>
            <a:ext cx="332640" cy="332640"/>
          </a:xfrm>
          <a:prstGeom prst="rect">
            <a:avLst/>
          </a:prstGeom>
          <a:ln w="0">
            <a:noFill/>
          </a:ln>
        </p:spPr>
      </p:pic>
      <p:sp>
        <p:nvSpPr>
          <p:cNvPr id="343" name="Text 13"/>
          <p:cNvSpPr/>
          <p:nvPr/>
        </p:nvSpPr>
        <p:spPr>
          <a:xfrm>
            <a:off x="6464880" y="2743200"/>
            <a:ext cx="22399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Avaliação e Correição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344" name="Text 14"/>
          <p:cNvSpPr/>
          <p:nvPr/>
        </p:nvSpPr>
        <p:spPr>
          <a:xfrm>
            <a:off x="6464880" y="3429000"/>
            <a:ext cx="2239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5b6b73"/>
                </a:solidFill>
                <a:latin typeface="Calibri"/>
              </a:rPr>
              <a:t>página da CAC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345" name="seta"/>
          <p:cNvSpPr/>
          <p:nvPr/>
        </p:nvSpPr>
        <p:spPr>
          <a:xfrm>
            <a:off x="8869680" y="2880360"/>
            <a:ext cx="219240" cy="72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46" name="passo-site"/>
          <p:cNvSpPr/>
          <p:nvPr/>
        </p:nvSpPr>
        <p:spPr>
          <a:xfrm>
            <a:off x="9125640" y="1828800"/>
            <a:ext cx="2605680" cy="2102760"/>
          </a:xfrm>
          <a:prstGeom prst="roundRect">
            <a:avLst>
              <a:gd name="adj" fmla="val 5217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47" name="icone-fundo"/>
          <p:cNvSpPr/>
          <p:nvPr/>
        </p:nvSpPr>
        <p:spPr>
          <a:xfrm>
            <a:off x="9354240" y="2057400"/>
            <a:ext cx="594000" cy="5940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48" name="Image 3" descr="ícone"/>
          <p:cNvPicPr/>
          <p:nvPr/>
        </p:nvPicPr>
        <p:blipFill>
          <a:blip r:embed="rId4"/>
          <a:stretch/>
        </p:blipFill>
        <p:spPr>
          <a:xfrm>
            <a:off x="9484920" y="2188080"/>
            <a:ext cx="332640" cy="332640"/>
          </a:xfrm>
          <a:prstGeom prst="rect">
            <a:avLst/>
          </a:prstGeom>
          <a:ln w="0">
            <a:noFill/>
          </a:ln>
        </p:spPr>
      </p:pic>
      <p:sp>
        <p:nvSpPr>
          <p:cNvPr id="349" name="Text 18"/>
          <p:cNvSpPr/>
          <p:nvPr/>
        </p:nvSpPr>
        <p:spPr>
          <a:xfrm>
            <a:off x="9354240" y="2743200"/>
            <a:ext cx="22399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ffffff"/>
                </a:solidFill>
                <a:latin typeface="Calibri"/>
              </a:rPr>
              <a:t>IPS – Fluxograma e Modelos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350" name="Text 19"/>
          <p:cNvSpPr/>
          <p:nvPr/>
        </p:nvSpPr>
        <p:spPr>
          <a:xfrm>
            <a:off x="9354240" y="3429000"/>
            <a:ext cx="2239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ffffff"/>
                </a:solidFill>
                <a:latin typeface="Calibri"/>
              </a:rPr>
              <a:t>aba da página da CAC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351" name="Text 20"/>
          <p:cNvSpPr/>
          <p:nvPr/>
        </p:nvSpPr>
        <p:spPr>
          <a:xfrm>
            <a:off x="562320" y="4178880"/>
            <a:ext cx="11274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f2933"/>
                </a:solidFill>
                <a:latin typeface="Calibri"/>
              </a:rPr>
              <a:t>Endereço direto: </a:t>
            </a:r>
            <a:r>
              <a:rPr b="0" lang="pt-BR" sz="1700" spc="-1" strike="noStrike" u="sng">
                <a:solidFill>
                  <a:srgbClr val="1e5b2e"/>
                </a:solidFill>
                <a:uFillTx/>
                <a:latin typeface="Calibri"/>
                <a:hlinkClick r:id="rId5"/>
              </a:rPr>
              <a:t>https://www.ifg.edu.br/cac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352" name="Text 21"/>
          <p:cNvSpPr/>
          <p:nvPr/>
        </p:nvSpPr>
        <p:spPr>
          <a:xfrm>
            <a:off x="457200" y="4709160"/>
            <a:ext cx="10972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Na aba IPS você encontra: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353" name="Text 22"/>
          <p:cNvSpPr/>
          <p:nvPr/>
        </p:nvSpPr>
        <p:spPr>
          <a:xfrm>
            <a:off x="457200" y="5074920"/>
            <a:ext cx="566892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Conceito, base legal e fases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Fluxograma da IPS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Roteiro com os modelos de documentos no SUAP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Passo a passo da IPS (CGU) e de inserção de mídia das oitivas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54" name="Text 23"/>
          <p:cNvSpPr/>
          <p:nvPr/>
        </p:nvSpPr>
        <p:spPr>
          <a:xfrm>
            <a:off x="6309360" y="5074920"/>
            <a:ext cx="5421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Checklist de oitivas por videoconferência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Manual de PAD da CGU (2025) e material do Curso de PAD da CGU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Outras abas úteis: TAC – Modelos; Ferramentas da CGU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sldNum" idx="18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F5195C9-4409-4FFF-938B-3249E085CF4E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Fluxograma da IPS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57" name="etapa-fluxo"/>
          <p:cNvSpPr/>
          <p:nvPr/>
        </p:nvSpPr>
        <p:spPr>
          <a:xfrm>
            <a:off x="457200" y="173736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8" name="Text 2"/>
          <p:cNvSpPr/>
          <p:nvPr/>
        </p:nvSpPr>
        <p:spPr>
          <a:xfrm>
            <a:off x="567000" y="182880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Denúncia ou representação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recebida pelo IFG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59" name="seta"/>
          <p:cNvSpPr/>
          <p:nvPr/>
        </p:nvSpPr>
        <p:spPr>
          <a:xfrm>
            <a:off x="2505240" y="2354400"/>
            <a:ext cx="23796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etapa-fluxo"/>
          <p:cNvSpPr/>
          <p:nvPr/>
        </p:nvSpPr>
        <p:spPr>
          <a:xfrm>
            <a:off x="2761560" y="173736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Text 5"/>
          <p:cNvSpPr/>
          <p:nvPr/>
        </p:nvSpPr>
        <p:spPr>
          <a:xfrm>
            <a:off x="2871360" y="182880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ffffff"/>
                </a:solidFill>
                <a:latin typeface="Calibri"/>
              </a:rPr>
              <a:t>Admissibilidade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ffffff"/>
                </a:solidFill>
                <a:latin typeface="Calibri"/>
              </a:rPr>
              <a:t>CAC analisa e preenche a matriz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62" name="seta"/>
          <p:cNvSpPr/>
          <p:nvPr/>
        </p:nvSpPr>
        <p:spPr>
          <a:xfrm>
            <a:off x="4809600" y="2354400"/>
            <a:ext cx="23760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3" name="etapa-fluxo"/>
          <p:cNvSpPr/>
          <p:nvPr/>
        </p:nvSpPr>
        <p:spPr>
          <a:xfrm>
            <a:off x="5065920" y="173736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4" name="Text 8"/>
          <p:cNvSpPr/>
          <p:nvPr/>
        </p:nvSpPr>
        <p:spPr>
          <a:xfrm>
            <a:off x="5175360" y="182880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Instauração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despacho e designação da comissão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65" name="seta"/>
          <p:cNvSpPr/>
          <p:nvPr/>
        </p:nvSpPr>
        <p:spPr>
          <a:xfrm>
            <a:off x="7113960" y="2354400"/>
            <a:ext cx="23760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6" name="etapa-fluxo"/>
          <p:cNvSpPr/>
          <p:nvPr/>
        </p:nvSpPr>
        <p:spPr>
          <a:xfrm>
            <a:off x="7369920" y="173736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67" name="Text 11"/>
          <p:cNvSpPr/>
          <p:nvPr/>
        </p:nvSpPr>
        <p:spPr>
          <a:xfrm>
            <a:off x="7479720" y="182880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Ata de instalação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e comunicação à autoridade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68" name="seta"/>
          <p:cNvSpPr/>
          <p:nvPr/>
        </p:nvSpPr>
        <p:spPr>
          <a:xfrm>
            <a:off x="9418320" y="2354400"/>
            <a:ext cx="23760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69" name="etapa-fluxo"/>
          <p:cNvSpPr/>
          <p:nvPr/>
        </p:nvSpPr>
        <p:spPr>
          <a:xfrm>
            <a:off x="9674280" y="173736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Text 14"/>
          <p:cNvSpPr/>
          <p:nvPr/>
        </p:nvSpPr>
        <p:spPr>
          <a:xfrm>
            <a:off x="9784080" y="182880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Verificações iniciais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memorando à PRODIRH, pedidos de documentos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71" name="seta"/>
          <p:cNvSpPr/>
          <p:nvPr/>
        </p:nvSpPr>
        <p:spPr>
          <a:xfrm>
            <a:off x="10689120" y="2989800"/>
            <a:ext cx="1080" cy="42084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2" name="etapa-fluxo"/>
          <p:cNvSpPr/>
          <p:nvPr/>
        </p:nvSpPr>
        <p:spPr>
          <a:xfrm>
            <a:off x="9674280" y="342900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3" name="Text 17"/>
          <p:cNvSpPr/>
          <p:nvPr/>
        </p:nvSpPr>
        <p:spPr>
          <a:xfrm>
            <a:off x="9784080" y="352044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Oitivas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denunciante, testemunhas e, por último, o investigado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74" name="seta"/>
          <p:cNvSpPr/>
          <p:nvPr/>
        </p:nvSpPr>
        <p:spPr>
          <a:xfrm flipH="1">
            <a:off x="9418320" y="4046040"/>
            <a:ext cx="23760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5" name="etapa-fluxo"/>
          <p:cNvSpPr/>
          <p:nvPr/>
        </p:nvSpPr>
        <p:spPr>
          <a:xfrm>
            <a:off x="7369920" y="342900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6" name="Text 20"/>
          <p:cNvSpPr/>
          <p:nvPr/>
        </p:nvSpPr>
        <p:spPr>
          <a:xfrm>
            <a:off x="7479720" y="352044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Relatório final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da comissão, com recomendação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77" name="seta"/>
          <p:cNvSpPr/>
          <p:nvPr/>
        </p:nvSpPr>
        <p:spPr>
          <a:xfrm flipH="1">
            <a:off x="7113960" y="4046040"/>
            <a:ext cx="23760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78" name="etapa-fluxo"/>
          <p:cNvSpPr/>
          <p:nvPr/>
        </p:nvSpPr>
        <p:spPr>
          <a:xfrm>
            <a:off x="5065920" y="342900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9" name="Text 23"/>
          <p:cNvSpPr/>
          <p:nvPr/>
        </p:nvSpPr>
        <p:spPr>
          <a:xfrm>
            <a:off x="5175360" y="352044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Regularidade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análise da CAC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80" name="seta"/>
          <p:cNvSpPr/>
          <p:nvPr/>
        </p:nvSpPr>
        <p:spPr>
          <a:xfrm flipH="1">
            <a:off x="4809600" y="4046040"/>
            <a:ext cx="23760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81" name="etapa-fluxo"/>
          <p:cNvSpPr/>
          <p:nvPr/>
        </p:nvSpPr>
        <p:spPr>
          <a:xfrm>
            <a:off x="2761560" y="342900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2" name="Text 26"/>
          <p:cNvSpPr/>
          <p:nvPr/>
        </p:nvSpPr>
        <p:spPr>
          <a:xfrm>
            <a:off x="2871360" y="352044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Parecer jurídico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e5b2e"/>
                </a:solidFill>
                <a:latin typeface="Calibri"/>
              </a:rPr>
              <a:t>Procuradoria Federal junto ao IFG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83" name="seta"/>
          <p:cNvSpPr/>
          <p:nvPr/>
        </p:nvSpPr>
        <p:spPr>
          <a:xfrm flipH="1">
            <a:off x="2505240" y="4046040"/>
            <a:ext cx="23796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84" name="etapa-fluxo"/>
          <p:cNvSpPr/>
          <p:nvPr/>
        </p:nvSpPr>
        <p:spPr>
          <a:xfrm>
            <a:off x="457200" y="3429000"/>
            <a:ext cx="2029680" cy="1234080"/>
          </a:xfrm>
          <a:prstGeom prst="roundRect">
            <a:avLst>
              <a:gd name="adj" fmla="val 8889"/>
            </a:avLst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5" name="Text 29"/>
          <p:cNvSpPr/>
          <p:nvPr/>
        </p:nvSpPr>
        <p:spPr>
          <a:xfrm>
            <a:off x="567000" y="3520440"/>
            <a:ext cx="181008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ffffff"/>
                </a:solidFill>
                <a:latin typeface="Calibri"/>
              </a:rPr>
              <a:t>Julgamento</a:t>
            </a:r>
            <a:endParaRPr b="0" lang="pt-BR" sz="1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ffffff"/>
                </a:solidFill>
                <a:latin typeface="Calibri"/>
              </a:rPr>
              <a:t>autoridade instauradora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386" name="seta"/>
          <p:cNvSpPr/>
          <p:nvPr/>
        </p:nvSpPr>
        <p:spPr>
          <a:xfrm>
            <a:off x="1472040" y="4681440"/>
            <a:ext cx="720" cy="3934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87" name="desfecho"/>
          <p:cNvSpPr/>
          <p:nvPr/>
        </p:nvSpPr>
        <p:spPr>
          <a:xfrm>
            <a:off x="457200" y="5120640"/>
            <a:ext cx="2651400" cy="548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8" name="Text 32"/>
          <p:cNvSpPr/>
          <p:nvPr/>
        </p:nvSpPr>
        <p:spPr>
          <a:xfrm>
            <a:off x="457200" y="5120640"/>
            <a:ext cx="26514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e5b2e"/>
                </a:solidFill>
                <a:latin typeface="Calibri"/>
              </a:rPr>
              <a:t>Arquivamento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89" name="desfecho"/>
          <p:cNvSpPr/>
          <p:nvPr/>
        </p:nvSpPr>
        <p:spPr>
          <a:xfrm>
            <a:off x="3291840" y="5120640"/>
            <a:ext cx="2651400" cy="548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0" name="Text 34"/>
          <p:cNvSpPr/>
          <p:nvPr/>
        </p:nvSpPr>
        <p:spPr>
          <a:xfrm>
            <a:off x="3291840" y="5120640"/>
            <a:ext cx="26514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e5b2e"/>
                </a:solidFill>
                <a:latin typeface="Calibri"/>
              </a:rPr>
              <a:t>Instauração de PAD ou outro processo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91" name="desfecho"/>
          <p:cNvSpPr/>
          <p:nvPr/>
        </p:nvSpPr>
        <p:spPr>
          <a:xfrm>
            <a:off x="6126480" y="5120640"/>
            <a:ext cx="2651400" cy="548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Text 36"/>
          <p:cNvSpPr/>
          <p:nvPr/>
        </p:nvSpPr>
        <p:spPr>
          <a:xfrm>
            <a:off x="6126480" y="5120640"/>
            <a:ext cx="26514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e5b2e"/>
                </a:solidFill>
                <a:latin typeface="Calibri"/>
              </a:rPr>
              <a:t>Celebração de TAC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93" name="desfecho"/>
          <p:cNvSpPr/>
          <p:nvPr/>
        </p:nvSpPr>
        <p:spPr>
          <a:xfrm>
            <a:off x="8961120" y="5120640"/>
            <a:ext cx="2651400" cy="5482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4" name="Text 38"/>
          <p:cNvSpPr/>
          <p:nvPr/>
        </p:nvSpPr>
        <p:spPr>
          <a:xfrm>
            <a:off x="8961120" y="5120640"/>
            <a:ext cx="26514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e5b2e"/>
                </a:solidFill>
                <a:latin typeface="Calibri"/>
              </a:rPr>
              <a:t>Encaminhamento a outros órgãos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395" name="Text 39"/>
          <p:cNvSpPr/>
          <p:nvPr/>
        </p:nvSpPr>
        <p:spPr>
          <a:xfrm>
            <a:off x="457200" y="5852160"/>
            <a:ext cx="11274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300" spc="-1" strike="noStrike">
                <a:solidFill>
                  <a:srgbClr val="5b6b73"/>
                </a:solidFill>
                <a:latin typeface="Calibri"/>
              </a:rPr>
              <a:t>Prazo: 180 dias, contados da Ata de Instalação · prorrogação por memorando à CAC com 10 dias de antecedência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sldNum" idx="19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1D7BD9B-AAD7-4B63-8A0C-47057C1B92EB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Documentos no SUAP: configuração padrão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398" name="config"/>
          <p:cNvSpPr/>
          <p:nvPr/>
        </p:nvSpPr>
        <p:spPr>
          <a:xfrm>
            <a:off x="457200" y="1783080"/>
            <a:ext cx="6309000" cy="86832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99" name="Text 2"/>
          <p:cNvSpPr/>
          <p:nvPr/>
        </p:nvSpPr>
        <p:spPr>
          <a:xfrm>
            <a:off x="685800" y="1874520"/>
            <a:ext cx="19198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Nível de acesso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00" name="Text 3"/>
          <p:cNvSpPr/>
          <p:nvPr/>
        </p:nvSpPr>
        <p:spPr>
          <a:xfrm>
            <a:off x="2651760" y="1874520"/>
            <a:ext cx="39772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Restrito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01" name="config"/>
          <p:cNvSpPr/>
          <p:nvPr/>
        </p:nvSpPr>
        <p:spPr>
          <a:xfrm>
            <a:off x="457200" y="2788920"/>
            <a:ext cx="6309000" cy="86832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2" name="Text 5"/>
          <p:cNvSpPr/>
          <p:nvPr/>
        </p:nvSpPr>
        <p:spPr>
          <a:xfrm>
            <a:off x="685800" y="2880360"/>
            <a:ext cx="19198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Hipótese legal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03" name="Text 6"/>
          <p:cNvSpPr/>
          <p:nvPr/>
        </p:nvSpPr>
        <p:spPr>
          <a:xfrm>
            <a:off x="2651760" y="2880360"/>
            <a:ext cx="39772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Investigação de Responsabilidade de Servidor (art. 150 da Lei nº 8.112/1990)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04" name="config"/>
          <p:cNvSpPr/>
          <p:nvPr/>
        </p:nvSpPr>
        <p:spPr>
          <a:xfrm>
            <a:off x="457200" y="3794760"/>
            <a:ext cx="6309000" cy="86832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5" name="Text 8"/>
          <p:cNvSpPr/>
          <p:nvPr/>
        </p:nvSpPr>
        <p:spPr>
          <a:xfrm>
            <a:off x="685800" y="3886200"/>
            <a:ext cx="19198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Assunto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06" name="Text 9"/>
          <p:cNvSpPr/>
          <p:nvPr/>
        </p:nvSpPr>
        <p:spPr>
          <a:xfrm>
            <a:off x="2651760" y="3886200"/>
            <a:ext cx="39772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[descrição sumária do objeto] – Processo nº [número]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07" name="config"/>
          <p:cNvSpPr/>
          <p:nvPr/>
        </p:nvSpPr>
        <p:spPr>
          <a:xfrm>
            <a:off x="457200" y="4800600"/>
            <a:ext cx="6309000" cy="86832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8" name="Text 11"/>
          <p:cNvSpPr/>
          <p:nvPr/>
        </p:nvSpPr>
        <p:spPr>
          <a:xfrm>
            <a:off x="685800" y="4892040"/>
            <a:ext cx="19198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Sigla da comissão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09" name="Text 12"/>
          <p:cNvSpPr/>
          <p:nvPr/>
        </p:nvSpPr>
        <p:spPr>
          <a:xfrm>
            <a:off x="2651760" y="4892040"/>
            <a:ext cx="39772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CIPS – Comissão de Investigação Preliminar Sumária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10" name="Text 13"/>
          <p:cNvSpPr/>
          <p:nvPr/>
        </p:nvSpPr>
        <p:spPr>
          <a:xfrm>
            <a:off x="7132320" y="1783080"/>
            <a:ext cx="45716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Como preservar o sigilo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11" name="numero"/>
          <p:cNvSpPr/>
          <p:nvPr/>
        </p:nvSpPr>
        <p:spPr>
          <a:xfrm>
            <a:off x="7132320" y="2286000"/>
            <a:ext cx="456840" cy="4568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2" name="Text 15"/>
          <p:cNvSpPr/>
          <p:nvPr/>
        </p:nvSpPr>
        <p:spPr>
          <a:xfrm>
            <a:off x="7132320" y="2286000"/>
            <a:ext cx="456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1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413" name="Text 16"/>
          <p:cNvSpPr/>
          <p:nvPr/>
        </p:nvSpPr>
        <p:spPr>
          <a:xfrm>
            <a:off x="7726680" y="2267640"/>
            <a:ext cx="3977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Emita o documento no SUAP como sigiloso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14" name="numero"/>
          <p:cNvSpPr/>
          <p:nvPr/>
        </p:nvSpPr>
        <p:spPr>
          <a:xfrm>
            <a:off x="7132320" y="3017520"/>
            <a:ext cx="456840" cy="4568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5" name="Text 18"/>
          <p:cNvSpPr/>
          <p:nvPr/>
        </p:nvSpPr>
        <p:spPr>
          <a:xfrm>
            <a:off x="7132320" y="3017520"/>
            <a:ext cx="456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2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416" name="Text 19"/>
          <p:cNvSpPr/>
          <p:nvPr/>
        </p:nvSpPr>
        <p:spPr>
          <a:xfrm>
            <a:off x="7726680" y="2999160"/>
            <a:ext cx="3977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Baixe o documento assinado (PDF)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17" name="numero"/>
          <p:cNvSpPr/>
          <p:nvPr/>
        </p:nvSpPr>
        <p:spPr>
          <a:xfrm>
            <a:off x="7132320" y="3749040"/>
            <a:ext cx="456840" cy="4568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18" name="Text 21"/>
          <p:cNvSpPr/>
          <p:nvPr/>
        </p:nvSpPr>
        <p:spPr>
          <a:xfrm>
            <a:off x="7132320" y="3749040"/>
            <a:ext cx="456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3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419" name="Text 22"/>
          <p:cNvSpPr/>
          <p:nvPr/>
        </p:nvSpPr>
        <p:spPr>
          <a:xfrm>
            <a:off x="7726680" y="3730680"/>
            <a:ext cx="39772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Insira no processo como documento externo, nível restrito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20" name="alerta"/>
          <p:cNvSpPr/>
          <p:nvPr/>
        </p:nvSpPr>
        <p:spPr>
          <a:xfrm>
            <a:off x="7132320" y="4526280"/>
            <a:ext cx="4599000" cy="1599840"/>
          </a:xfrm>
          <a:prstGeom prst="roundRect">
            <a:avLst>
              <a:gd name="adj" fmla="val 6857"/>
            </a:avLst>
          </a:prstGeom>
          <a:solidFill>
            <a:srgbClr val="fdecec"/>
          </a:solidFill>
          <a:ln w="12700">
            <a:solidFill>
              <a:srgbClr val="fdecec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21" name="Image 0" descr="atenção"/>
          <p:cNvPicPr/>
          <p:nvPr/>
        </p:nvPicPr>
        <p:blipFill>
          <a:blip r:embed="rId1"/>
          <a:stretch/>
        </p:blipFill>
        <p:spPr>
          <a:xfrm>
            <a:off x="7315200" y="4690800"/>
            <a:ext cx="365400" cy="365400"/>
          </a:xfrm>
          <a:prstGeom prst="rect">
            <a:avLst/>
          </a:prstGeom>
          <a:ln w="0">
            <a:noFill/>
          </a:ln>
        </p:spPr>
      </p:pic>
      <p:sp>
        <p:nvSpPr>
          <p:cNvPr id="422" name="Text 24"/>
          <p:cNvSpPr/>
          <p:nvPr/>
        </p:nvSpPr>
        <p:spPr>
          <a:xfrm>
            <a:off x="7818120" y="4636080"/>
            <a:ext cx="3776040" cy="139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cd191e"/>
                </a:solidFill>
                <a:latin typeface="Calibri"/>
              </a:rPr>
              <a:t>Processo privado</a:t>
            </a: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Só os membros da comissão acessam os autos. O sigilo permite que, no momento certo, CAC, Procuradoria e Reitoria tenham acesso.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423" name="PlaceHolder 2"/>
          <p:cNvSpPr>
            <a:spLocks noGrp="1"/>
          </p:cNvSpPr>
          <p:nvPr>
            <p:ph type="sldNum" idx="20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207E63B-3283-4363-B996-36AD18F8ACD0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Roteiro no SUAP – 1. Atos iniciais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25" name="documento"/>
          <p:cNvSpPr/>
          <p:nvPr/>
        </p:nvSpPr>
        <p:spPr>
          <a:xfrm>
            <a:off x="457200" y="1783080"/>
            <a:ext cx="3593160" cy="3885840"/>
          </a:xfrm>
          <a:prstGeom prst="roundRect">
            <a:avLst>
              <a:gd name="adj" fmla="val 305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6" name="Text 2"/>
          <p:cNvSpPr/>
          <p:nvPr/>
        </p:nvSpPr>
        <p:spPr>
          <a:xfrm>
            <a:off x="731520" y="1965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32a041"/>
                </a:solidFill>
                <a:latin typeface="Calibri"/>
              </a:rPr>
              <a:t>1.1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427" name="Image 0" descr="documento"/>
          <p:cNvPicPr/>
          <p:nvPr/>
        </p:nvPicPr>
        <p:blipFill>
          <a:blip r:embed="rId1"/>
          <a:stretch/>
        </p:blipFill>
        <p:spPr>
          <a:xfrm>
            <a:off x="3291840" y="2011680"/>
            <a:ext cx="456840" cy="456840"/>
          </a:xfrm>
          <a:prstGeom prst="rect">
            <a:avLst/>
          </a:prstGeom>
          <a:ln w="0">
            <a:noFill/>
          </a:ln>
        </p:spPr>
      </p:pic>
      <p:sp>
        <p:nvSpPr>
          <p:cNvPr id="428" name="Text 3"/>
          <p:cNvSpPr/>
          <p:nvPr/>
        </p:nvSpPr>
        <p:spPr>
          <a:xfrm>
            <a:off x="731520" y="2606040"/>
            <a:ext cx="30628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Ata de Instalação e Início dos Trabalhos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429" name="tipo-doc"/>
          <p:cNvSpPr/>
          <p:nvPr/>
        </p:nvSpPr>
        <p:spPr>
          <a:xfrm>
            <a:off x="731520" y="3611880"/>
            <a:ext cx="3062880" cy="41112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0" name="Text 5"/>
          <p:cNvSpPr/>
          <p:nvPr/>
        </p:nvSpPr>
        <p:spPr>
          <a:xfrm>
            <a:off x="777240" y="3611880"/>
            <a:ext cx="2971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32a041"/>
                </a:solidFill>
                <a:latin typeface="Calibri"/>
              </a:rPr>
              <a:t>Tipo: Ata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431" name="Text 6"/>
          <p:cNvSpPr/>
          <p:nvPr/>
        </p:nvSpPr>
        <p:spPr>
          <a:xfrm>
            <a:off x="731520" y="4160520"/>
            <a:ext cx="30628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Primeiro ato da comissão. Marco inicial para contagem do prazo e de eventuais prorrogações.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32" name="documento"/>
          <p:cNvSpPr/>
          <p:nvPr/>
        </p:nvSpPr>
        <p:spPr>
          <a:xfrm>
            <a:off x="4297680" y="1783080"/>
            <a:ext cx="3593160" cy="3885840"/>
          </a:xfrm>
          <a:prstGeom prst="roundRect">
            <a:avLst>
              <a:gd name="adj" fmla="val 305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3" name="Text 8"/>
          <p:cNvSpPr/>
          <p:nvPr/>
        </p:nvSpPr>
        <p:spPr>
          <a:xfrm>
            <a:off x="4572000" y="1965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32a041"/>
                </a:solidFill>
                <a:latin typeface="Calibri"/>
              </a:rPr>
              <a:t>1.2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434" name="Image 1" descr="documento"/>
          <p:cNvPicPr/>
          <p:nvPr/>
        </p:nvPicPr>
        <p:blipFill>
          <a:blip r:embed="rId2"/>
          <a:stretch/>
        </p:blipFill>
        <p:spPr>
          <a:xfrm>
            <a:off x="7132320" y="2011680"/>
            <a:ext cx="456840" cy="456840"/>
          </a:xfrm>
          <a:prstGeom prst="rect">
            <a:avLst/>
          </a:prstGeom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4572000" y="2606040"/>
            <a:ext cx="30628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Comunicação da instalação e início dos trabalhos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436" name="tipo-doc"/>
          <p:cNvSpPr/>
          <p:nvPr/>
        </p:nvSpPr>
        <p:spPr>
          <a:xfrm>
            <a:off x="4572000" y="3611880"/>
            <a:ext cx="3062880" cy="41112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7" name="Text 11"/>
          <p:cNvSpPr/>
          <p:nvPr/>
        </p:nvSpPr>
        <p:spPr>
          <a:xfrm>
            <a:off x="4617720" y="3611880"/>
            <a:ext cx="2971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32a041"/>
                </a:solidFill>
                <a:latin typeface="Calibri"/>
              </a:rPr>
              <a:t>Tipo: Memorando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438" name="Text 12"/>
          <p:cNvSpPr/>
          <p:nvPr/>
        </p:nvSpPr>
        <p:spPr>
          <a:xfrm>
            <a:off x="4572000" y="4160520"/>
            <a:ext cx="30628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 comissão comunica à autoridade instauradora que iniciou os trabalhos.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39" name="documento"/>
          <p:cNvSpPr/>
          <p:nvPr/>
        </p:nvSpPr>
        <p:spPr>
          <a:xfrm>
            <a:off x="8138160" y="1783080"/>
            <a:ext cx="3593160" cy="3885840"/>
          </a:xfrm>
          <a:prstGeom prst="roundRect">
            <a:avLst>
              <a:gd name="adj" fmla="val 305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40" name="Text 14"/>
          <p:cNvSpPr/>
          <p:nvPr/>
        </p:nvSpPr>
        <p:spPr>
          <a:xfrm>
            <a:off x="8412480" y="1965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32a041"/>
                </a:solidFill>
                <a:latin typeface="Calibri"/>
              </a:rPr>
              <a:t>1.3</a:t>
            </a:r>
            <a:endParaRPr b="0" lang="pt-BR" sz="2800" spc="-1" strike="noStrike">
              <a:latin typeface="Arial"/>
            </a:endParaRPr>
          </a:p>
        </p:txBody>
      </p:sp>
      <p:pic>
        <p:nvPicPr>
          <p:cNvPr id="441" name="Image 2" descr="documento"/>
          <p:cNvPicPr/>
          <p:nvPr/>
        </p:nvPicPr>
        <p:blipFill>
          <a:blip r:embed="rId3"/>
          <a:stretch/>
        </p:blipFill>
        <p:spPr>
          <a:xfrm>
            <a:off x="10972800" y="2011680"/>
            <a:ext cx="456840" cy="456840"/>
          </a:xfrm>
          <a:prstGeom prst="rect">
            <a:avLst/>
          </a:prstGeom>
          <a:ln w="0">
            <a:noFill/>
          </a:ln>
        </p:spPr>
      </p:pic>
      <p:sp>
        <p:nvSpPr>
          <p:cNvPr id="442" name="Text 15"/>
          <p:cNvSpPr/>
          <p:nvPr/>
        </p:nvSpPr>
        <p:spPr>
          <a:xfrm>
            <a:off x="8412480" y="2606040"/>
            <a:ext cx="30628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Solicitação de informações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443" name="tipo-doc"/>
          <p:cNvSpPr/>
          <p:nvPr/>
        </p:nvSpPr>
        <p:spPr>
          <a:xfrm>
            <a:off x="8412480" y="3611880"/>
            <a:ext cx="3062880" cy="41112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44" name="Text 17"/>
          <p:cNvSpPr/>
          <p:nvPr/>
        </p:nvSpPr>
        <p:spPr>
          <a:xfrm>
            <a:off x="8458200" y="3611880"/>
            <a:ext cx="2971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32a041"/>
                </a:solidFill>
                <a:latin typeface="Calibri"/>
              </a:rPr>
              <a:t>Tipo: Memorando (interno) ou Ofício (externo)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445" name="Text 18"/>
          <p:cNvSpPr/>
          <p:nvPr/>
        </p:nvSpPr>
        <p:spPr>
          <a:xfrm>
            <a:off x="8412480" y="4160520"/>
            <a:ext cx="30628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Para obter documentos ou esclarecimentos de setores do IFG ou de outros órgãos.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46" name="Text 19"/>
          <p:cNvSpPr/>
          <p:nvPr/>
        </p:nvSpPr>
        <p:spPr>
          <a:xfrm>
            <a:off x="457200" y="5852160"/>
            <a:ext cx="11274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300" spc="-1" strike="noStrike">
                <a:solidFill>
                  <a:srgbClr val="5b6b73"/>
                </a:solidFill>
                <a:latin typeface="Calibri"/>
              </a:rPr>
              <a:t>Os modelos estão no SUAP com o sufixo “– CIPS”. Use sempre o modelo vigente indicado no site da CAC.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 type="sldNum" idx="21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BF59AB9-36A0-4EE5-93D7-C92ACCEA8246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Ata de Instalação: o que não pode faltar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49" name="Text 1"/>
          <p:cNvSpPr/>
          <p:nvPr/>
        </p:nvSpPr>
        <p:spPr>
          <a:xfrm>
            <a:off x="457200" y="1737360"/>
            <a:ext cx="6034680" cy="448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Data, horário e meio da reunião (presencial ou videoconferência)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Número do processo e do ato de designação; membros e presidente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Prazo de 180 dias e data prevista de término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Meios de comunicação da comissão (e-mail institucional, WhatsApp) com confirmação de recebimento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Primeiras deliberações: comunicar a autoridade, planejar diligências e oitivas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e5b2e"/>
              </a:buClr>
              <a:buFont typeface="Symbol" charset="2"/>
              <a:buChar char=""/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Solicitar à PRODIRH informações dos assentamentos funcionais do investigado: penalidades anteriores e TAC já celebrado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50" name="por-que-prodirh"/>
          <p:cNvSpPr/>
          <p:nvPr/>
        </p:nvSpPr>
        <p:spPr>
          <a:xfrm>
            <a:off x="6812280" y="1737360"/>
            <a:ext cx="4919040" cy="443448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1" name="icone-fundo"/>
          <p:cNvSpPr/>
          <p:nvPr/>
        </p:nvSpPr>
        <p:spPr>
          <a:xfrm>
            <a:off x="7040880" y="1920240"/>
            <a:ext cx="594000" cy="59400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52" name="Image 0" descr="ícone"/>
          <p:cNvPicPr/>
          <p:nvPr/>
        </p:nvPicPr>
        <p:blipFill>
          <a:blip r:embed="rId1"/>
          <a:stretch/>
        </p:blipFill>
        <p:spPr>
          <a:xfrm>
            <a:off x="7171560" y="2050920"/>
            <a:ext cx="332640" cy="332640"/>
          </a:xfrm>
          <a:prstGeom prst="rect">
            <a:avLst/>
          </a:prstGeom>
          <a:ln w="0">
            <a:noFill/>
          </a:ln>
        </p:spPr>
      </p:pic>
      <p:sp>
        <p:nvSpPr>
          <p:cNvPr id="453" name="Text 4"/>
          <p:cNvSpPr/>
          <p:nvPr/>
        </p:nvSpPr>
        <p:spPr>
          <a:xfrm>
            <a:off x="7772400" y="1938600"/>
            <a:ext cx="3840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Por que consultar a PRODIRH?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454" name="Text 5"/>
          <p:cNvSpPr/>
          <p:nvPr/>
        </p:nvSpPr>
        <p:spPr>
          <a:xfrm>
            <a:off x="7040880" y="2651760"/>
            <a:ext cx="452592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f2933"/>
                </a:solidFill>
                <a:latin typeface="Calibri"/>
              </a:rPr>
              <a:t>Reincidência: </a:t>
            </a: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antecedentes funcionais pesam na penalidade (art. 128) e a reincidência em advertência leva à suspensão (art. 130).</a:t>
            </a: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600" spc="-1" strike="noStrike">
                <a:solidFill>
                  <a:srgbClr val="1f2933"/>
                </a:solidFill>
                <a:latin typeface="Calibri"/>
              </a:rPr>
              <a:t> </a:t>
            </a:r>
            <a:endParaRPr b="0" lang="pt-BR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f2933"/>
                </a:solidFill>
                <a:latin typeface="Calibri"/>
              </a:rPr>
              <a:t>Vedação de TAC: </a:t>
            </a: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não cabe TAC se houver penalidade com registro vigente ou TAC firmado nos últimos 2 anos.</a:t>
            </a: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600" spc="-1" strike="noStrike">
                <a:solidFill>
                  <a:srgbClr val="1f2933"/>
                </a:solidFill>
                <a:latin typeface="Calibri"/>
              </a:rPr>
              <a:t> </a:t>
            </a:r>
            <a:endParaRPr b="0" lang="pt-BR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f2933"/>
                </a:solidFill>
                <a:latin typeface="Calibri"/>
              </a:rPr>
              <a:t>Art. 131 da Lei 8.112/1990: </a:t>
            </a: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os registros de advertência e suspensão são cancelados após 3 e 5 anos de efetivo exercício, respectivamente, se não houver nova infração no período.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55" name="PlaceHolder 2"/>
          <p:cNvSpPr>
            <a:spLocks noGrp="1"/>
          </p:cNvSpPr>
          <p:nvPr>
            <p:ph type="sldNum" idx="22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6A51E8-7499-487C-A8B4-7D7E6C4020A3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Roteiro no SUAP – 2. Atos instrutórios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graphicFrame>
        <p:nvGraphicFramePr>
          <p:cNvPr id="457" name="Table 0"/>
          <p:cNvGraphicFramePr/>
          <p:nvPr/>
        </p:nvGraphicFramePr>
        <p:xfrm>
          <a:off x="457200" y="1645920"/>
          <a:ext cx="11274120" cy="4297320"/>
        </p:xfrm>
        <a:graphic>
          <a:graphicData uri="http://schemas.openxmlformats.org/drawingml/2006/table">
            <a:tbl>
              <a:tblPr/>
              <a:tblGrid>
                <a:gridCol w="685800"/>
                <a:gridCol w="3749040"/>
                <a:gridCol w="1737360"/>
                <a:gridCol w="5102280"/>
              </a:tblGrid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pt-BR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Modelo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Tipo no SUAP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Quando usar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solidFill>
                      <a:srgbClr val="1e5b2e"/>
                    </a:solidFill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2.1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Notificação Especial – Vítima ou Testemunha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Notificação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Casos de assédio moral, sexual ou discriminação (Lei nº 13.431/2017)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3884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2.2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Intimação – Testemunhas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Intimação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Testemunha, declarante ou investigado – antecedência de 3 dias úteis (art. 157)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2.3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Comunicação à chefia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Memorando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Avisa a chefia sobre a ausência do servidor no horário da oitiva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2.4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Ata de Audiência (videoconferência)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Ata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Oitiva gravada: dispensa a redução integral a termo (art. 158)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2.5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Termo de Oitiva de Testemunha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Termo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Depoimento presencial, com ou sem contradita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2.6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Checklist – Oitivas por Videoconferência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Documento no SUAP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Orientações para preparar e conduzir a oitiva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2.7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Termo de Não Comparecimento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Termo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Ausência do intimado – aguarde ao menos 30 minutos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2.8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Solicitação de prorrogação de prazo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Memorando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À CAC, com 10 dias de antecedência e justificativa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  <a:tr h="429480"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32a041"/>
                          </a:solidFill>
                          <a:latin typeface="Calibri"/>
                        </a:rPr>
                        <a:t>2.9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Ata de Deliberação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Ata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en-US" sz="1300" spc="-1" strike="noStrike">
                          <a:solidFill>
                            <a:srgbClr val="1f2933"/>
                          </a:solidFill>
                          <a:latin typeface="Calibri"/>
                        </a:rPr>
                        <a:t>Registrar decisões e encaminhamentos da comissão</a:t>
                      </a:r>
                      <a:endParaRPr b="0" lang="pt-BR" sz="1300" spc="-1" strike="noStrike">
                        <a:latin typeface="Arial"/>
                      </a:endParaRPr>
                    </a:p>
                  </a:txBody>
                  <a:tcPr anchor="ctr" marL="54720" marR="54720">
                    <a:lnL w="9360">
                      <a:solidFill>
                        <a:srgbClr val="c9d3cc"/>
                      </a:solidFill>
                    </a:lnL>
                    <a:lnR w="9360">
                      <a:solidFill>
                        <a:srgbClr val="c9d3cc"/>
                      </a:solidFill>
                    </a:lnR>
                    <a:lnT w="9360">
                      <a:solidFill>
                        <a:srgbClr val="c9d3cc"/>
                      </a:solidFill>
                    </a:lnT>
                    <a:lnB w="9360">
                      <a:solidFill>
                        <a:srgbClr val="c9d3cc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58" name="PlaceHolder 2"/>
          <p:cNvSpPr>
            <a:spLocks noGrp="1"/>
          </p:cNvSpPr>
          <p:nvPr>
            <p:ph type="sldNum" idx="23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E9A155D-3DD4-4D9F-875E-BEEFE8411A6F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Roteiro no SUAP – 3. Atos excepcionais e 4. Finalização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60" name="Text 1"/>
          <p:cNvSpPr/>
          <p:nvPr/>
        </p:nvSpPr>
        <p:spPr>
          <a:xfrm>
            <a:off x="457200" y="1737360"/>
            <a:ext cx="5668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3. Atos excepcionais (quando necessários)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61" name="excepcional"/>
          <p:cNvSpPr/>
          <p:nvPr/>
        </p:nvSpPr>
        <p:spPr>
          <a:xfrm>
            <a:off x="457200" y="2240280"/>
            <a:ext cx="5486040" cy="159984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2" name="Text 3"/>
          <p:cNvSpPr/>
          <p:nvPr/>
        </p:nvSpPr>
        <p:spPr>
          <a:xfrm>
            <a:off x="640080" y="2377440"/>
            <a:ext cx="731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pc="-1" strike="noStrike">
                <a:solidFill>
                  <a:srgbClr val="32a041"/>
                </a:solidFill>
                <a:latin typeface="Calibri"/>
              </a:rPr>
              <a:t>3.1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463" name="Text 4"/>
          <p:cNvSpPr/>
          <p:nvPr/>
        </p:nvSpPr>
        <p:spPr>
          <a:xfrm>
            <a:off x="1371600" y="2377440"/>
            <a:ext cx="4434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Termo de Juntada de Documentos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464" name="Text 5"/>
          <p:cNvSpPr/>
          <p:nvPr/>
        </p:nvSpPr>
        <p:spPr>
          <a:xfrm>
            <a:off x="640080" y="2880360"/>
            <a:ext cx="5166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Registra documentos obtidos pela comissão ou entregues por testemunha, denunciante ou investigado, com origem e forma de obtenção.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65" name="excepcional"/>
          <p:cNvSpPr/>
          <p:nvPr/>
        </p:nvSpPr>
        <p:spPr>
          <a:xfrm>
            <a:off x="457200" y="4023360"/>
            <a:ext cx="5486040" cy="159984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6" name="Text 7"/>
          <p:cNvSpPr/>
          <p:nvPr/>
        </p:nvSpPr>
        <p:spPr>
          <a:xfrm>
            <a:off x="640080" y="4160520"/>
            <a:ext cx="731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pc="-1" strike="noStrike">
                <a:solidFill>
                  <a:srgbClr val="32a041"/>
                </a:solidFill>
                <a:latin typeface="Calibri"/>
              </a:rPr>
              <a:t>3.2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467" name="Text 8"/>
          <p:cNvSpPr/>
          <p:nvPr/>
        </p:nvSpPr>
        <p:spPr>
          <a:xfrm>
            <a:off x="1371600" y="4160520"/>
            <a:ext cx="4434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Termo de Acareação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468" name="Text 9"/>
          <p:cNvSpPr/>
          <p:nvPr/>
        </p:nvSpPr>
        <p:spPr>
          <a:xfrm>
            <a:off x="640080" y="4663440"/>
            <a:ext cx="5166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Para depoimentos contraditórios ou que se infirmem (art. 158, §2º).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69" name="relatorio"/>
          <p:cNvSpPr/>
          <p:nvPr/>
        </p:nvSpPr>
        <p:spPr>
          <a:xfrm>
            <a:off x="6245280" y="1737360"/>
            <a:ext cx="5486040" cy="4434480"/>
          </a:xfrm>
          <a:prstGeom prst="roundRect">
            <a:avLst>
              <a:gd name="adj" fmla="val 2474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0" name="icone-fundo"/>
          <p:cNvSpPr/>
          <p:nvPr/>
        </p:nvSpPr>
        <p:spPr>
          <a:xfrm>
            <a:off x="6492240" y="1965960"/>
            <a:ext cx="639720" cy="6397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71" name="Image 0" descr="ícone"/>
          <p:cNvPicPr/>
          <p:nvPr/>
        </p:nvPicPr>
        <p:blipFill>
          <a:blip r:embed="rId1"/>
          <a:stretch/>
        </p:blipFill>
        <p:spPr>
          <a:xfrm>
            <a:off x="6633000" y="2106720"/>
            <a:ext cx="358200" cy="358200"/>
          </a:xfrm>
          <a:prstGeom prst="rect">
            <a:avLst/>
          </a:prstGeom>
          <a:ln w="0">
            <a:noFill/>
          </a:ln>
        </p:spPr>
      </p:pic>
      <p:sp>
        <p:nvSpPr>
          <p:cNvPr id="472" name="Text 12"/>
          <p:cNvSpPr/>
          <p:nvPr/>
        </p:nvSpPr>
        <p:spPr>
          <a:xfrm>
            <a:off x="7269480" y="2011680"/>
            <a:ext cx="42973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ffffff"/>
                </a:solidFill>
                <a:latin typeface="Calibri"/>
              </a:rPr>
              <a:t>4.1 Relatório Final – CIPS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473" name="Text 13"/>
          <p:cNvSpPr/>
          <p:nvPr/>
        </p:nvSpPr>
        <p:spPr>
          <a:xfrm>
            <a:off x="6492240" y="2743200"/>
            <a:ext cx="5028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300" spc="-1" strike="noStrike">
                <a:solidFill>
                  <a:srgbClr val="9ccba4"/>
                </a:solidFill>
                <a:latin typeface="Calibri"/>
              </a:rPr>
              <a:t>Tipo: Relatório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474" name="Text 14"/>
          <p:cNvSpPr/>
          <p:nvPr/>
        </p:nvSpPr>
        <p:spPr>
          <a:xfrm>
            <a:off x="6492240" y="3154680"/>
            <a:ext cx="5028840" cy="29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ffffff"/>
                </a:solidFill>
                <a:latin typeface="Calibri"/>
              </a:rPr>
              <a:t>Resume as peças principais e cita as provas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ffffff"/>
                </a:solidFill>
                <a:latin typeface="Calibri"/>
              </a:rPr>
              <a:t>Base: arts. 145, 165 e 166 da Lei 8.112/1990 e art. 44 da PN CGU 27/2022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ffffff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ffffff"/>
                </a:solidFill>
                <a:latin typeface="Calibri"/>
              </a:rPr>
              <a:t>Recomenda: arquivamento, instauração de processo correcional, TAC e/ou encaminhamento a outro órgão (MP, PF, TCU)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 type="sldNum" idx="24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02E42C9-3908-49A9-B63C-66D9A5A21C95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xt 0"/>
          <p:cNvSpPr/>
          <p:nvPr/>
        </p:nvSpPr>
        <p:spPr>
          <a:xfrm>
            <a:off x="548640" y="2011680"/>
            <a:ext cx="27428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7200" spc="-1" strike="noStrike">
                <a:solidFill>
                  <a:srgbClr val="ffffff"/>
                </a:solidFill>
                <a:latin typeface="Calibri"/>
              </a:rPr>
              <a:t>04</a:t>
            </a:r>
            <a:endParaRPr b="0" lang="pt-BR" sz="7200" spc="-1" strike="noStrike">
              <a:latin typeface="Arial"/>
            </a:endParaRPr>
          </a:p>
        </p:txBody>
      </p:sp>
      <p:sp>
        <p:nvSpPr>
          <p:cNvPr id="477" name="Text 1"/>
          <p:cNvSpPr/>
          <p:nvPr/>
        </p:nvSpPr>
        <p:spPr>
          <a:xfrm>
            <a:off x="548640" y="315468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4000" spc="-1" strike="noStrike">
                <a:solidFill>
                  <a:srgbClr val="ffffff"/>
                </a:solidFill>
                <a:latin typeface="Calibri"/>
              </a:rPr>
              <a:t>Oitivas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478" name="Text 2"/>
          <p:cNvSpPr/>
          <p:nvPr/>
        </p:nvSpPr>
        <p:spPr>
          <a:xfrm>
            <a:off x="548640" y="406908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rgbClr val="ffffff"/>
                </a:solidFill>
                <a:latin typeface="Calibri"/>
              </a:rPr>
              <a:t>Intimação, comunicação segura, RNP e FileSender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479" name="PlaceHolder 1"/>
          <p:cNvSpPr>
            <a:spLocks noGrp="1"/>
          </p:cNvSpPr>
          <p:nvPr>
            <p:ph type="sldNum" idx="25"/>
          </p:nvPr>
        </p:nvSpPr>
        <p:spPr>
          <a:xfrm>
            <a:off x="1124712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F20ED8A-6ECB-465A-B7F6-AB17060C49AA}" type="slidenum">
              <a:rPr b="0" lang="pt-BR" sz="1000" spc="-1" strike="noStrike">
                <a:solidFill>
                  <a:srgbClr val="ffffff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Antes da oitiva: quem avisar e como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481" name="destinatario"/>
          <p:cNvSpPr/>
          <p:nvPr/>
        </p:nvSpPr>
        <p:spPr>
          <a:xfrm>
            <a:off x="457200" y="1737360"/>
            <a:ext cx="3593160" cy="297144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2" name="icone-fundo"/>
          <p:cNvSpPr/>
          <p:nvPr/>
        </p:nvSpPr>
        <p:spPr>
          <a:xfrm>
            <a:off x="731520" y="1965960"/>
            <a:ext cx="685440" cy="6854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83" name="Image 0" descr="ícone"/>
          <p:cNvPicPr/>
          <p:nvPr/>
        </p:nvPicPr>
        <p:blipFill>
          <a:blip r:embed="rId1"/>
          <a:stretch/>
        </p:blipFill>
        <p:spPr>
          <a:xfrm>
            <a:off x="882360" y="2116800"/>
            <a:ext cx="383760" cy="383760"/>
          </a:xfrm>
          <a:prstGeom prst="rect">
            <a:avLst/>
          </a:prstGeom>
          <a:ln w="0">
            <a:noFill/>
          </a:ln>
        </p:spPr>
      </p:pic>
      <p:sp>
        <p:nvSpPr>
          <p:cNvPr id="484" name="Text 3"/>
          <p:cNvSpPr/>
          <p:nvPr/>
        </p:nvSpPr>
        <p:spPr>
          <a:xfrm>
            <a:off x="731520" y="2743200"/>
            <a:ext cx="31086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Testemunhas e denunciante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485" name="Text 4"/>
          <p:cNvSpPr/>
          <p:nvPr/>
        </p:nvSpPr>
        <p:spPr>
          <a:xfrm>
            <a:off x="731520" y="3291840"/>
            <a:ext cx="310860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Intimação no SUAP (modelo 2.2) com 3 dias úteis de antecedência. Testemunhas são compromissadas a dizer a verdade.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86" name="destinatario"/>
          <p:cNvSpPr/>
          <p:nvPr/>
        </p:nvSpPr>
        <p:spPr>
          <a:xfrm>
            <a:off x="4297680" y="1737360"/>
            <a:ext cx="3593160" cy="297144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7" name="icone-fundo"/>
          <p:cNvSpPr/>
          <p:nvPr/>
        </p:nvSpPr>
        <p:spPr>
          <a:xfrm>
            <a:off x="4572000" y="1965960"/>
            <a:ext cx="685440" cy="6854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88" name="Image 1" descr="ícone"/>
          <p:cNvPicPr/>
          <p:nvPr/>
        </p:nvPicPr>
        <p:blipFill>
          <a:blip r:embed="rId2"/>
          <a:stretch/>
        </p:blipFill>
        <p:spPr>
          <a:xfrm>
            <a:off x="4722840" y="2116800"/>
            <a:ext cx="383760" cy="383760"/>
          </a:xfrm>
          <a:prstGeom prst="rect">
            <a:avLst/>
          </a:prstGeom>
          <a:ln w="0">
            <a:noFill/>
          </a:ln>
        </p:spPr>
      </p:pic>
      <p:sp>
        <p:nvSpPr>
          <p:cNvPr id="489" name="Text 7"/>
          <p:cNvSpPr/>
          <p:nvPr/>
        </p:nvSpPr>
        <p:spPr>
          <a:xfrm>
            <a:off x="4572000" y="2743200"/>
            <a:ext cx="31086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Chefia imediata da testemunha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490" name="Text 8"/>
          <p:cNvSpPr/>
          <p:nvPr/>
        </p:nvSpPr>
        <p:spPr>
          <a:xfrm>
            <a:off x="4572000" y="3291840"/>
            <a:ext cx="310860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Comunicação por memorando (modelo 2.3) informando a ausência do servidor no dia e horário da oitiva.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91" name="destinatario"/>
          <p:cNvSpPr/>
          <p:nvPr/>
        </p:nvSpPr>
        <p:spPr>
          <a:xfrm>
            <a:off x="8138160" y="1737360"/>
            <a:ext cx="3593160" cy="297144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2" name="icone-fundo"/>
          <p:cNvSpPr/>
          <p:nvPr/>
        </p:nvSpPr>
        <p:spPr>
          <a:xfrm>
            <a:off x="8412480" y="1965960"/>
            <a:ext cx="685440" cy="68544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93" name="Image 2" descr="ícone"/>
          <p:cNvPicPr/>
          <p:nvPr/>
        </p:nvPicPr>
        <p:blipFill>
          <a:blip r:embed="rId3"/>
          <a:stretch/>
        </p:blipFill>
        <p:spPr>
          <a:xfrm>
            <a:off x="8563320" y="2116800"/>
            <a:ext cx="383760" cy="383760"/>
          </a:xfrm>
          <a:prstGeom prst="rect">
            <a:avLst/>
          </a:prstGeom>
          <a:ln w="0">
            <a:noFill/>
          </a:ln>
        </p:spPr>
      </p:pic>
      <p:sp>
        <p:nvSpPr>
          <p:cNvPr id="494" name="Text 11"/>
          <p:cNvSpPr/>
          <p:nvPr/>
        </p:nvSpPr>
        <p:spPr>
          <a:xfrm>
            <a:off x="8412480" y="2743200"/>
            <a:ext cx="31086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Investigado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495" name="Text 12"/>
          <p:cNvSpPr/>
          <p:nvPr/>
        </p:nvSpPr>
        <p:spPr>
          <a:xfrm>
            <a:off x="8412480" y="3291840"/>
            <a:ext cx="310860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Não precisa ser avisado nem saber da IPS: não há contraditório e ampla defesa nesta fase. Se for ouvido, é o último ato – e não é compromissado.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96" name="alerta"/>
          <p:cNvSpPr/>
          <p:nvPr/>
        </p:nvSpPr>
        <p:spPr>
          <a:xfrm>
            <a:off x="457200" y="4937760"/>
            <a:ext cx="11274120" cy="1234080"/>
          </a:xfrm>
          <a:prstGeom prst="roundRect">
            <a:avLst>
              <a:gd name="adj" fmla="val 8889"/>
            </a:avLst>
          </a:prstGeom>
          <a:solidFill>
            <a:srgbClr val="fdecec"/>
          </a:solidFill>
          <a:ln w="12700">
            <a:solidFill>
              <a:srgbClr val="fdecec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97" name="Image 3" descr="atenção"/>
          <p:cNvPicPr/>
          <p:nvPr/>
        </p:nvPicPr>
        <p:blipFill>
          <a:blip r:embed="rId4"/>
          <a:stretch/>
        </p:blipFill>
        <p:spPr>
          <a:xfrm>
            <a:off x="640080" y="5102280"/>
            <a:ext cx="365400" cy="365400"/>
          </a:xfrm>
          <a:prstGeom prst="rect">
            <a:avLst/>
          </a:prstGeom>
          <a:ln w="0">
            <a:noFill/>
          </a:ln>
        </p:spPr>
      </p:pic>
      <p:sp>
        <p:nvSpPr>
          <p:cNvPr id="498" name="Text 14"/>
          <p:cNvSpPr/>
          <p:nvPr/>
        </p:nvSpPr>
        <p:spPr>
          <a:xfrm>
            <a:off x="1143000" y="5047560"/>
            <a:ext cx="10451160" cy="10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cd191e"/>
                </a:solidFill>
                <a:latin typeface="Calibri"/>
              </a:rPr>
              <a:t>O investigado não acompanha as oitivas das testemunhas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Na IPS, o investigado não é intimado para as oitivas. As provas serão submetidas ao contraditório se houver PAD – e os depoimentos podem ser refeitos lá. Alunos menores de idade só são ouvidos se for indispensável.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499" name="PlaceHolder 2"/>
          <p:cNvSpPr>
            <a:spLocks noGrp="1"/>
          </p:cNvSpPr>
          <p:nvPr>
            <p:ph type="sldNum" idx="26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2E63260-2EF4-4016-82E8-4E0A784C3639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Cuidado com o e-mail de intimação e de aviso à chefia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01" name="pode"/>
          <p:cNvSpPr/>
          <p:nvPr/>
        </p:nvSpPr>
        <p:spPr>
          <a:xfrm>
            <a:off x="457200" y="1737360"/>
            <a:ext cx="5486040" cy="443448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2" name="icone-fundo"/>
          <p:cNvSpPr/>
          <p:nvPr/>
        </p:nvSpPr>
        <p:spPr>
          <a:xfrm>
            <a:off x="685800" y="192024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503" name="Image 0" descr="ícone"/>
          <p:cNvPicPr/>
          <p:nvPr/>
        </p:nvPicPr>
        <p:blipFill>
          <a:blip r:embed="rId1"/>
          <a:stretch/>
        </p:blipFill>
        <p:spPr>
          <a:xfrm>
            <a:off x="806400" y="204084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504" name="Text 3"/>
          <p:cNvSpPr/>
          <p:nvPr/>
        </p:nvSpPr>
        <p:spPr>
          <a:xfrm>
            <a:off x="1371600" y="1938600"/>
            <a:ext cx="43887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1e5b2e"/>
                </a:solidFill>
                <a:latin typeface="Calibri"/>
              </a:rPr>
              <a:t>Informe somente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505" name="Text 4"/>
          <p:cNvSpPr/>
          <p:nvPr/>
        </p:nvSpPr>
        <p:spPr>
          <a:xfrm>
            <a:off x="685800" y="2560320"/>
            <a:ext cx="502884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Data e horário da oitiva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Número do processo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Que será por videoconferência (e o link da sala)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Pedido de confirmação de recebimento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506" name="exemplo-email"/>
          <p:cNvSpPr/>
          <p:nvPr/>
        </p:nvSpPr>
        <p:spPr>
          <a:xfrm>
            <a:off x="685800" y="4160520"/>
            <a:ext cx="5028840" cy="18284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7" name="Text 6"/>
          <p:cNvSpPr/>
          <p:nvPr/>
        </p:nvSpPr>
        <p:spPr>
          <a:xfrm>
            <a:off x="822960" y="4224600"/>
            <a:ext cx="4754520" cy="171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f2933"/>
                </a:solidFill>
                <a:latin typeface="Calibri"/>
              </a:rPr>
              <a:t>Assunto: Intimação – Processo nº 23xxx.xxxxxx/20xx-xx</a:t>
            </a:r>
            <a:endParaRPr b="0" lang="pt-B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Prezado(a) servidor(a), fica V. Sª intimado(a) a participar de oitiva no dia __/__/____, às __h__, por videoconferência (link da sala: ________), no âmbito do Processo nº ________. Solicitamos confirmar o recebimento deste e-mail. Atenciosamente, Comissão de IPS.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08" name="nao-pode"/>
          <p:cNvSpPr/>
          <p:nvPr/>
        </p:nvSpPr>
        <p:spPr>
          <a:xfrm>
            <a:off x="6245280" y="1737360"/>
            <a:ext cx="5486040" cy="4434480"/>
          </a:xfrm>
          <a:prstGeom prst="roundRect">
            <a:avLst>
              <a:gd name="adj" fmla="val 2474"/>
            </a:avLst>
          </a:prstGeom>
          <a:solidFill>
            <a:srgbClr val="fdecec"/>
          </a:solidFill>
          <a:ln w="12700">
            <a:solidFill>
              <a:srgbClr val="fdece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9" name="icone-fundo"/>
          <p:cNvSpPr/>
          <p:nvPr/>
        </p:nvSpPr>
        <p:spPr>
          <a:xfrm>
            <a:off x="6473880" y="1920240"/>
            <a:ext cx="548280" cy="54828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cd191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510" name="Image 1" descr="ícone"/>
          <p:cNvPicPr/>
          <p:nvPr/>
        </p:nvPicPr>
        <p:blipFill>
          <a:blip r:embed="rId2"/>
          <a:stretch/>
        </p:blipFill>
        <p:spPr>
          <a:xfrm>
            <a:off x="6594480" y="204084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511" name="Text 9"/>
          <p:cNvSpPr/>
          <p:nvPr/>
        </p:nvSpPr>
        <p:spPr>
          <a:xfrm>
            <a:off x="7159680" y="1938600"/>
            <a:ext cx="43887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800" spc="-1" strike="noStrike">
                <a:solidFill>
                  <a:srgbClr val="cd191e"/>
                </a:solidFill>
                <a:latin typeface="Calibri"/>
              </a:rPr>
              <a:t>Nunca escreva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512" name="Text 10"/>
          <p:cNvSpPr/>
          <p:nvPr/>
        </p:nvSpPr>
        <p:spPr>
          <a:xfrm>
            <a:off x="6473880" y="2560320"/>
            <a:ext cx="5074560" cy="23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O nome do investigado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Do que se trata a apuração (ex.: “assédio”, “denúncia contra...”)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Detalhes dos fatos, nome do denunciante ou de outras testemunhas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Mensagens em grupos ou com cópia para pessoas que não precisam saber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513" name="Text 11"/>
          <p:cNvSpPr/>
          <p:nvPr/>
        </p:nvSpPr>
        <p:spPr>
          <a:xfrm>
            <a:off x="6473880" y="4983480"/>
            <a:ext cx="507456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e5b2e"/>
                </a:solidFill>
                <a:latin typeface="Calibri"/>
              </a:rPr>
              <a:t>Vale também para o nome da sala e a descrição do agendamento na RNP. Junte ao processo o e-mail enviado e a confirmação de recebimento.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514" name="PlaceHolder 2"/>
          <p:cNvSpPr>
            <a:spLocks noGrp="1"/>
          </p:cNvSpPr>
          <p:nvPr>
            <p:ph type="sldNum" idx="27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2B2B3F3-BA30-42EB-9791-AA7D12B877F8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Durante a oitiva: boas práticas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16" name="ordem"/>
          <p:cNvSpPr/>
          <p:nvPr/>
        </p:nvSpPr>
        <p:spPr>
          <a:xfrm>
            <a:off x="457200" y="1783080"/>
            <a:ext cx="3382920" cy="105120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7" name="numero"/>
          <p:cNvSpPr/>
          <p:nvPr/>
        </p:nvSpPr>
        <p:spPr>
          <a:xfrm>
            <a:off x="640080" y="2075760"/>
            <a:ext cx="456840" cy="4568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8" name="Text 3"/>
          <p:cNvSpPr/>
          <p:nvPr/>
        </p:nvSpPr>
        <p:spPr>
          <a:xfrm>
            <a:off x="640080" y="2075760"/>
            <a:ext cx="456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1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519" name="Text 4"/>
          <p:cNvSpPr/>
          <p:nvPr/>
        </p:nvSpPr>
        <p:spPr>
          <a:xfrm>
            <a:off x="1234440" y="1874520"/>
            <a:ext cx="25142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Denunciante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e5b2e"/>
                </a:solidFill>
                <a:latin typeface="Calibri"/>
              </a:rPr>
              <a:t>entender a dinâmica dos fatos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20" name="seta"/>
          <p:cNvSpPr/>
          <p:nvPr/>
        </p:nvSpPr>
        <p:spPr>
          <a:xfrm>
            <a:off x="3858480" y="2304000"/>
            <a:ext cx="28368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21" name="ordem"/>
          <p:cNvSpPr/>
          <p:nvPr/>
        </p:nvSpPr>
        <p:spPr>
          <a:xfrm>
            <a:off x="4160520" y="1783080"/>
            <a:ext cx="3382920" cy="105120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2" name="numero"/>
          <p:cNvSpPr/>
          <p:nvPr/>
        </p:nvSpPr>
        <p:spPr>
          <a:xfrm>
            <a:off x="4343400" y="2075760"/>
            <a:ext cx="456840" cy="4568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3" name="Text 8"/>
          <p:cNvSpPr/>
          <p:nvPr/>
        </p:nvSpPr>
        <p:spPr>
          <a:xfrm>
            <a:off x="4343400" y="2075760"/>
            <a:ext cx="456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2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524" name="Text 9"/>
          <p:cNvSpPr/>
          <p:nvPr/>
        </p:nvSpPr>
        <p:spPr>
          <a:xfrm>
            <a:off x="4937760" y="1874520"/>
            <a:ext cx="25142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Testemunhas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e5b2e"/>
                </a:solidFill>
                <a:latin typeface="Calibri"/>
              </a:rPr>
              <a:t>quem presenciou ou sabe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25" name="seta"/>
          <p:cNvSpPr/>
          <p:nvPr/>
        </p:nvSpPr>
        <p:spPr>
          <a:xfrm>
            <a:off x="7561800" y="2304000"/>
            <a:ext cx="28368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526" name="ordem"/>
          <p:cNvSpPr/>
          <p:nvPr/>
        </p:nvSpPr>
        <p:spPr>
          <a:xfrm>
            <a:off x="7863840" y="1783080"/>
            <a:ext cx="3382920" cy="105120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7" name="numero"/>
          <p:cNvSpPr/>
          <p:nvPr/>
        </p:nvSpPr>
        <p:spPr>
          <a:xfrm>
            <a:off x="8046720" y="2075760"/>
            <a:ext cx="456840" cy="45684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8" name="Text 13"/>
          <p:cNvSpPr/>
          <p:nvPr/>
        </p:nvSpPr>
        <p:spPr>
          <a:xfrm>
            <a:off x="8046720" y="2075760"/>
            <a:ext cx="456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ffffff"/>
                </a:solidFill>
                <a:latin typeface="Calibri"/>
              </a:rPr>
              <a:t>3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529" name="Text 14"/>
          <p:cNvSpPr/>
          <p:nvPr/>
        </p:nvSpPr>
        <p:spPr>
          <a:xfrm>
            <a:off x="8641080" y="1874520"/>
            <a:ext cx="25142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ffffff"/>
                </a:solidFill>
                <a:latin typeface="Calibri"/>
              </a:rPr>
              <a:t>Investigado</a:t>
            </a:r>
            <a:endParaRPr b="0" lang="pt-BR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ffffff"/>
                </a:solidFill>
                <a:latin typeface="Calibri"/>
              </a:rPr>
              <a:t>último ato, se houver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30" name="Text 15"/>
          <p:cNvSpPr/>
          <p:nvPr/>
        </p:nvSpPr>
        <p:spPr>
          <a:xfrm>
            <a:off x="457200" y="3108960"/>
            <a:ext cx="6674760" cy="31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Inicie a gravação antes da qualificação do depoente – registre dia e horário de início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Confirme a identidade com documento com foto e informe que o ato será gravado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Testemunha presta compromisso de dizer a verdade; o investigado, não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Em casos de assédio ou discriminação, use a Notificação Especial e acolha a vítima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Ausência: aguarde ao menos 20 minutos e lavre o Termo de Não Comparecimento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531" name="termo"/>
          <p:cNvSpPr/>
          <p:nvPr/>
        </p:nvSpPr>
        <p:spPr>
          <a:xfrm>
            <a:off x="7498080" y="3108960"/>
            <a:ext cx="4233240" cy="2970360"/>
          </a:xfrm>
          <a:prstGeom prst="roundRect">
            <a:avLst>
              <a:gd name="adj" fmla="val 3582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2" name="icone-fundo"/>
          <p:cNvSpPr/>
          <p:nvPr/>
        </p:nvSpPr>
        <p:spPr>
          <a:xfrm>
            <a:off x="7726680" y="3291840"/>
            <a:ext cx="548280" cy="54828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533" name="Image 0" descr="ícone"/>
          <p:cNvPicPr/>
          <p:nvPr/>
        </p:nvPicPr>
        <p:blipFill>
          <a:blip r:embed="rId1"/>
          <a:stretch/>
        </p:blipFill>
        <p:spPr>
          <a:xfrm>
            <a:off x="7847280" y="341244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534" name="Text 18"/>
          <p:cNvSpPr/>
          <p:nvPr/>
        </p:nvSpPr>
        <p:spPr>
          <a:xfrm>
            <a:off x="8412480" y="3310200"/>
            <a:ext cx="3200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Redução a termo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535" name="Text 19"/>
          <p:cNvSpPr/>
          <p:nvPr/>
        </p:nvSpPr>
        <p:spPr>
          <a:xfrm>
            <a:off x="7726680" y="3977640"/>
            <a:ext cx="3840120" cy="66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600" spc="-1" strike="noStrike">
                <a:solidFill>
                  <a:srgbClr val="1f2933"/>
                </a:solidFill>
                <a:latin typeface="Calibri"/>
              </a:rPr>
              <a:t>A gravação audiovisual não dispensa a lavratura do termo formal de oitiva (Ata de depoimento ou termo de comparecimento), documento indispensável para certificar a realização do ato, registrar a qualificação das partes, comprovar o cumprimento das garantias legais e colher as assinaturas dos presentes</a:t>
            </a: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. 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536" name="PlaceHolder 2"/>
          <p:cNvSpPr>
            <a:spLocks noGrp="1"/>
          </p:cNvSpPr>
          <p:nvPr>
            <p:ph type="sldNum" idx="28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A24D199-9CFF-49B8-AF0A-047E3603E4F0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Sistema RNP (ConferênciaWeb): como acessar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38" name="numero"/>
          <p:cNvSpPr/>
          <p:nvPr/>
        </p:nvSpPr>
        <p:spPr>
          <a:xfrm>
            <a:off x="45720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39" name="Text 2"/>
          <p:cNvSpPr/>
          <p:nvPr/>
        </p:nvSpPr>
        <p:spPr>
          <a:xfrm>
            <a:off x="4572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1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40" name="Text 3"/>
          <p:cNvSpPr/>
          <p:nvPr/>
        </p:nvSpPr>
        <p:spPr>
          <a:xfrm>
            <a:off x="96012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Acesse conferenciaweb.rnp.br e clique em Entrar (botão laranja, no alto).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41" name="moldura-print"/>
          <p:cNvSpPr/>
          <p:nvPr/>
        </p:nvSpPr>
        <p:spPr>
          <a:xfrm>
            <a:off x="429840" y="3341880"/>
            <a:ext cx="2706120" cy="18201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42" name="Image 0" descr="Passo 1 do acesso à RNP"/>
          <p:cNvPicPr/>
          <p:nvPr/>
        </p:nvPicPr>
        <p:blipFill>
          <a:blip r:embed="rId1"/>
          <a:stretch/>
        </p:blipFill>
        <p:spPr>
          <a:xfrm>
            <a:off x="457200" y="3369240"/>
            <a:ext cx="2651400" cy="1765080"/>
          </a:xfrm>
          <a:prstGeom prst="rect">
            <a:avLst/>
          </a:prstGeom>
          <a:ln w="0">
            <a:noFill/>
          </a:ln>
        </p:spPr>
      </p:pic>
      <p:sp>
        <p:nvSpPr>
          <p:cNvPr id="543" name="numero"/>
          <p:cNvSpPr/>
          <p:nvPr/>
        </p:nvSpPr>
        <p:spPr>
          <a:xfrm>
            <a:off x="331920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4" name="Text 6"/>
          <p:cNvSpPr/>
          <p:nvPr/>
        </p:nvSpPr>
        <p:spPr>
          <a:xfrm>
            <a:off x="33192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2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45" name="Text 7"/>
          <p:cNvSpPr/>
          <p:nvPr/>
        </p:nvSpPr>
        <p:spPr>
          <a:xfrm>
            <a:off x="382212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Em “Acesso federado”, clique em Entrar.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46" name="moldura-print"/>
          <p:cNvSpPr/>
          <p:nvPr/>
        </p:nvSpPr>
        <p:spPr>
          <a:xfrm>
            <a:off x="3291840" y="3358080"/>
            <a:ext cx="2706120" cy="17870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47" name="Image 1" descr="Passo 2 do acesso à RNP"/>
          <p:cNvPicPr/>
          <p:nvPr/>
        </p:nvPicPr>
        <p:blipFill>
          <a:blip r:embed="rId2"/>
          <a:stretch/>
        </p:blipFill>
        <p:spPr>
          <a:xfrm>
            <a:off x="3319200" y="3385800"/>
            <a:ext cx="2651400" cy="1732320"/>
          </a:xfrm>
          <a:prstGeom prst="rect">
            <a:avLst/>
          </a:prstGeom>
          <a:ln w="0">
            <a:noFill/>
          </a:ln>
        </p:spPr>
      </p:pic>
      <p:sp>
        <p:nvSpPr>
          <p:cNvPr id="548" name="numero"/>
          <p:cNvSpPr/>
          <p:nvPr/>
        </p:nvSpPr>
        <p:spPr>
          <a:xfrm>
            <a:off x="618120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9" name="Text 10"/>
          <p:cNvSpPr/>
          <p:nvPr/>
        </p:nvSpPr>
        <p:spPr>
          <a:xfrm>
            <a:off x="61812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3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50" name="Text 11"/>
          <p:cNvSpPr/>
          <p:nvPr/>
        </p:nvSpPr>
        <p:spPr>
          <a:xfrm>
            <a:off x="668412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Busque e selecione IFG – Instituto Federal de Goiás.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51" name="moldura-print"/>
          <p:cNvSpPr/>
          <p:nvPr/>
        </p:nvSpPr>
        <p:spPr>
          <a:xfrm>
            <a:off x="6153840" y="3621960"/>
            <a:ext cx="2706120" cy="12596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52" name="Image 2" descr="Passo 3 do acesso à RNP"/>
          <p:cNvPicPr/>
          <p:nvPr/>
        </p:nvPicPr>
        <p:blipFill>
          <a:blip r:embed="rId3"/>
          <a:stretch/>
        </p:blipFill>
        <p:spPr>
          <a:xfrm>
            <a:off x="6181200" y="3649320"/>
            <a:ext cx="2651400" cy="1204920"/>
          </a:xfrm>
          <a:prstGeom prst="rect">
            <a:avLst/>
          </a:prstGeom>
          <a:ln w="0">
            <a:noFill/>
          </a:ln>
        </p:spPr>
      </p:pic>
      <p:sp>
        <p:nvSpPr>
          <p:cNvPr id="553" name="numero"/>
          <p:cNvSpPr/>
          <p:nvPr/>
        </p:nvSpPr>
        <p:spPr>
          <a:xfrm>
            <a:off x="904356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4" name="Text 14"/>
          <p:cNvSpPr/>
          <p:nvPr/>
        </p:nvSpPr>
        <p:spPr>
          <a:xfrm>
            <a:off x="904356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4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55" name="Text 15"/>
          <p:cNvSpPr/>
          <p:nvPr/>
        </p:nvSpPr>
        <p:spPr>
          <a:xfrm>
            <a:off x="954648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Entre com seu IFG-ID e senha institucional.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56" name="moldura-print"/>
          <p:cNvSpPr/>
          <p:nvPr/>
        </p:nvSpPr>
        <p:spPr>
          <a:xfrm>
            <a:off x="9015840" y="3557520"/>
            <a:ext cx="2706120" cy="13881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57" name="Image 3" descr="Passo 4 do acesso à RNP"/>
          <p:cNvPicPr/>
          <p:nvPr/>
        </p:nvPicPr>
        <p:blipFill>
          <a:blip r:embed="rId4"/>
          <a:stretch/>
        </p:blipFill>
        <p:spPr>
          <a:xfrm>
            <a:off x="9043560" y="3585240"/>
            <a:ext cx="2651400" cy="1333440"/>
          </a:xfrm>
          <a:prstGeom prst="rect">
            <a:avLst/>
          </a:prstGeom>
          <a:ln w="0">
            <a:noFill/>
          </a:ln>
        </p:spPr>
      </p:pic>
      <p:sp>
        <p:nvSpPr>
          <p:cNvPr id="558" name="Text 17"/>
          <p:cNvSpPr/>
          <p:nvPr/>
        </p:nvSpPr>
        <p:spPr>
          <a:xfrm>
            <a:off x="457200" y="5852160"/>
            <a:ext cx="11274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300" spc="-1" strike="noStrike">
                <a:solidFill>
                  <a:srgbClr val="5b6b73"/>
                </a:solidFill>
                <a:latin typeface="Calibri"/>
              </a:rPr>
              <a:t>Acesso pela CAFe (Comunidade Acadêmica Federada). A CAC presta suporte no primeiro acesso e pode fazer uma simulação de oitiva com a comissão.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59" name="PlaceHolder 2"/>
          <p:cNvSpPr>
            <a:spLocks noGrp="1"/>
          </p:cNvSpPr>
          <p:nvPr>
            <p:ph type="sldNum" idx="29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3A3A144-ECB6-4B72-A080-2A8F1AD8B4E4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RNP: agendar a oitiva e obter o link da sala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61" name="numero"/>
          <p:cNvSpPr/>
          <p:nvPr/>
        </p:nvSpPr>
        <p:spPr>
          <a:xfrm>
            <a:off x="457200" y="169164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62" name="Text 2"/>
          <p:cNvSpPr/>
          <p:nvPr/>
        </p:nvSpPr>
        <p:spPr>
          <a:xfrm>
            <a:off x="457200" y="169164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5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63" name="Text 3"/>
          <p:cNvSpPr/>
          <p:nvPr/>
        </p:nvSpPr>
        <p:spPr>
          <a:xfrm>
            <a:off x="960120" y="1645920"/>
            <a:ext cx="50288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Na coluna laranja, clique no 3º botão (Agendamentos) e em “+ Criar agendamento”.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564" name="moldura-print"/>
          <p:cNvSpPr/>
          <p:nvPr/>
        </p:nvSpPr>
        <p:spPr>
          <a:xfrm>
            <a:off x="429840" y="2282760"/>
            <a:ext cx="5540760" cy="14691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65" name="Image 0" descr="Tela Meus Agendamentos"/>
          <p:cNvPicPr/>
          <p:nvPr/>
        </p:nvPicPr>
        <p:blipFill>
          <a:blip r:embed="rId1"/>
          <a:stretch/>
        </p:blipFill>
        <p:spPr>
          <a:xfrm>
            <a:off x="457200" y="2310120"/>
            <a:ext cx="5486040" cy="1414080"/>
          </a:xfrm>
          <a:prstGeom prst="rect">
            <a:avLst/>
          </a:prstGeom>
          <a:ln w="0">
            <a:noFill/>
          </a:ln>
        </p:spPr>
      </p:pic>
      <p:sp>
        <p:nvSpPr>
          <p:cNvPr id="566" name="numero"/>
          <p:cNvSpPr/>
          <p:nvPr/>
        </p:nvSpPr>
        <p:spPr>
          <a:xfrm>
            <a:off x="457200" y="397764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67" name="Text 6"/>
          <p:cNvSpPr/>
          <p:nvPr/>
        </p:nvSpPr>
        <p:spPr>
          <a:xfrm>
            <a:off x="457200" y="397764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6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68" name="Text 7"/>
          <p:cNvSpPr/>
          <p:nvPr/>
        </p:nvSpPr>
        <p:spPr>
          <a:xfrm>
            <a:off x="960120" y="3931920"/>
            <a:ext cx="50288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Após salvar, o link da sala aparece em “Meus agendamentos”. Os convidados recebem aviso automático por e-mail.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569" name="moldura-print"/>
          <p:cNvSpPr/>
          <p:nvPr/>
        </p:nvSpPr>
        <p:spPr>
          <a:xfrm>
            <a:off x="1905840" y="4636080"/>
            <a:ext cx="2588400" cy="1654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70" name="Image 1" descr="Agendamento com o link da sala"/>
          <p:cNvPicPr/>
          <p:nvPr/>
        </p:nvPicPr>
        <p:blipFill>
          <a:blip r:embed="rId2"/>
          <a:stretch/>
        </p:blipFill>
        <p:spPr>
          <a:xfrm>
            <a:off x="1933200" y="4663440"/>
            <a:ext cx="2533680" cy="1599840"/>
          </a:xfrm>
          <a:prstGeom prst="rect">
            <a:avLst/>
          </a:prstGeom>
          <a:ln w="0">
            <a:noFill/>
          </a:ln>
        </p:spPr>
      </p:pic>
      <p:sp>
        <p:nvSpPr>
          <p:cNvPr id="571" name="Text 9"/>
          <p:cNvSpPr/>
          <p:nvPr/>
        </p:nvSpPr>
        <p:spPr>
          <a:xfrm>
            <a:off x="6245280" y="1645920"/>
            <a:ext cx="548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Preencha o agendamento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572" name="moldura-print"/>
          <p:cNvSpPr/>
          <p:nvPr/>
        </p:nvSpPr>
        <p:spPr>
          <a:xfrm>
            <a:off x="6891840" y="2075760"/>
            <a:ext cx="4193280" cy="2248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73" name="Image 2" descr="Formulário de agendamento"/>
          <p:cNvPicPr/>
          <p:nvPr/>
        </p:nvPicPr>
        <p:blipFill>
          <a:blip r:embed="rId3"/>
          <a:stretch/>
        </p:blipFill>
        <p:spPr>
          <a:xfrm>
            <a:off x="6919200" y="2103120"/>
            <a:ext cx="4138560" cy="2194200"/>
          </a:xfrm>
          <a:prstGeom prst="rect">
            <a:avLst/>
          </a:prstGeom>
          <a:ln w="0">
            <a:noFill/>
          </a:ln>
        </p:spPr>
      </p:pic>
      <p:sp>
        <p:nvSpPr>
          <p:cNvPr id="574" name="sugestao-descricao"/>
          <p:cNvSpPr/>
          <p:nvPr/>
        </p:nvSpPr>
        <p:spPr>
          <a:xfrm>
            <a:off x="6245280" y="4480560"/>
            <a:ext cx="5486040" cy="1782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75" name="Text 12"/>
          <p:cNvSpPr/>
          <p:nvPr/>
        </p:nvSpPr>
        <p:spPr>
          <a:xfrm>
            <a:off x="6400800" y="4553640"/>
            <a:ext cx="521172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f2933"/>
                </a:solidFill>
                <a:latin typeface="Calibri"/>
              </a:rPr>
              <a:t>Nome: </a:t>
            </a: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Processo nº 23xxx.xxxxxx/20xx-xx – Oitiva</a:t>
            </a:r>
            <a:endParaRPr b="0" lang="pt-B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f2933"/>
                </a:solidFill>
                <a:latin typeface="Calibri"/>
              </a:rPr>
              <a:t>Descrição: </a:t>
            </a: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“Solicitamos que compareça à sala no horário agendado. Na entrada, será necessário apresentar documento de identificação. Processo nº ____ – Oitiva por videoconferência. Atenciosamente, Comissão de IPS.”</a:t>
            </a:r>
            <a:endParaRPr b="0" lang="pt-B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f2933"/>
                </a:solidFill>
                <a:latin typeface="Calibri"/>
              </a:rPr>
              <a:t>Convidados: </a:t>
            </a: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depoente e membros da comissão.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76" name="PlaceHolder 2"/>
          <p:cNvSpPr>
            <a:spLocks noGrp="1"/>
          </p:cNvSpPr>
          <p:nvPr>
            <p:ph type="sldNum" idx="30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AC82372-8238-40F8-9FF0-704D6CEFF3AB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RNP: na sala – liberar, gravar, pausar e encerrar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578" name="numero"/>
          <p:cNvSpPr/>
          <p:nvPr/>
        </p:nvSpPr>
        <p:spPr>
          <a:xfrm>
            <a:off x="457200" y="169164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79" name="Text 2"/>
          <p:cNvSpPr/>
          <p:nvPr/>
        </p:nvSpPr>
        <p:spPr>
          <a:xfrm>
            <a:off x="457200" y="169164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7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80" name="Text 3"/>
          <p:cNvSpPr/>
          <p:nvPr/>
        </p:nvSpPr>
        <p:spPr>
          <a:xfrm>
            <a:off x="960120" y="1645920"/>
            <a:ext cx="493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Clique no link da sala e em Iniciar. Libere manualmente cada participante que pedir acesso (área acima de “Usuários”).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81" name="moldura-print"/>
          <p:cNvSpPr/>
          <p:nvPr/>
        </p:nvSpPr>
        <p:spPr>
          <a:xfrm>
            <a:off x="1198080" y="2441520"/>
            <a:ext cx="4004280" cy="14259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82" name="Image 0" descr="Tela da sala de videoconferência"/>
          <p:cNvPicPr/>
          <p:nvPr/>
        </p:nvPicPr>
        <p:blipFill>
          <a:blip r:embed="rId1"/>
          <a:stretch/>
        </p:blipFill>
        <p:spPr>
          <a:xfrm>
            <a:off x="1225440" y="2468880"/>
            <a:ext cx="3949560" cy="1371240"/>
          </a:xfrm>
          <a:prstGeom prst="rect">
            <a:avLst/>
          </a:prstGeom>
          <a:ln w="0">
            <a:noFill/>
          </a:ln>
        </p:spPr>
      </p:pic>
      <p:sp>
        <p:nvSpPr>
          <p:cNvPr id="583" name="numero"/>
          <p:cNvSpPr/>
          <p:nvPr/>
        </p:nvSpPr>
        <p:spPr>
          <a:xfrm>
            <a:off x="6245280" y="169164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4" name="Text 6"/>
          <p:cNvSpPr/>
          <p:nvPr/>
        </p:nvSpPr>
        <p:spPr>
          <a:xfrm>
            <a:off x="6245280" y="169164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8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85" name="Text 7"/>
          <p:cNvSpPr/>
          <p:nvPr/>
        </p:nvSpPr>
        <p:spPr>
          <a:xfrm>
            <a:off x="6748200" y="1645920"/>
            <a:ext cx="493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Antes de começar, clique em “Iniciar gravação”. O botão fica vermelho e mostra o tempo.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86" name="moldura-print"/>
          <p:cNvSpPr/>
          <p:nvPr/>
        </p:nvSpPr>
        <p:spPr>
          <a:xfrm>
            <a:off x="6217920" y="2742480"/>
            <a:ext cx="5540760" cy="8240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87" name="Image 1" descr="Tela da sala de videoconferência"/>
          <p:cNvPicPr/>
          <p:nvPr/>
        </p:nvPicPr>
        <p:blipFill>
          <a:blip r:embed="rId2"/>
          <a:stretch/>
        </p:blipFill>
        <p:spPr>
          <a:xfrm>
            <a:off x="6245280" y="2769840"/>
            <a:ext cx="5486040" cy="768960"/>
          </a:xfrm>
          <a:prstGeom prst="rect">
            <a:avLst/>
          </a:prstGeom>
          <a:ln w="0">
            <a:noFill/>
          </a:ln>
        </p:spPr>
      </p:pic>
      <p:sp>
        <p:nvSpPr>
          <p:cNvPr id="588" name="numero"/>
          <p:cNvSpPr/>
          <p:nvPr/>
        </p:nvSpPr>
        <p:spPr>
          <a:xfrm>
            <a:off x="457200" y="4023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9" name="Text 10"/>
          <p:cNvSpPr/>
          <p:nvPr/>
        </p:nvSpPr>
        <p:spPr>
          <a:xfrm>
            <a:off x="457200" y="4023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9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90" name="Text 11"/>
          <p:cNvSpPr/>
          <p:nvPr/>
        </p:nvSpPr>
        <p:spPr>
          <a:xfrm>
            <a:off x="960120" y="3977640"/>
            <a:ext cx="493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Várias oitivas no mesmo ato? Pause a gravação enquanto o próximo depoente entra; retome em “Continuar gravação”.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91" name="moldura-print"/>
          <p:cNvSpPr/>
          <p:nvPr/>
        </p:nvSpPr>
        <p:spPr>
          <a:xfrm>
            <a:off x="1386000" y="4773240"/>
            <a:ext cx="3628440" cy="14259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92" name="Image 2" descr="Tela da sala de videoconferência"/>
          <p:cNvPicPr/>
          <p:nvPr/>
        </p:nvPicPr>
        <p:blipFill>
          <a:blip r:embed="rId3"/>
          <a:stretch/>
        </p:blipFill>
        <p:spPr>
          <a:xfrm>
            <a:off x="1413360" y="4800600"/>
            <a:ext cx="3573720" cy="1371240"/>
          </a:xfrm>
          <a:prstGeom prst="rect">
            <a:avLst/>
          </a:prstGeom>
          <a:ln w="0">
            <a:noFill/>
          </a:ln>
        </p:spPr>
      </p:pic>
      <p:sp>
        <p:nvSpPr>
          <p:cNvPr id="593" name="numero"/>
          <p:cNvSpPr/>
          <p:nvPr/>
        </p:nvSpPr>
        <p:spPr>
          <a:xfrm>
            <a:off x="6245280" y="4023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94" name="Text 14"/>
          <p:cNvSpPr/>
          <p:nvPr/>
        </p:nvSpPr>
        <p:spPr>
          <a:xfrm>
            <a:off x="6245280" y="4023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10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595" name="Text 15"/>
          <p:cNvSpPr/>
          <p:nvPr/>
        </p:nvSpPr>
        <p:spPr>
          <a:xfrm>
            <a:off x="6748200" y="3977640"/>
            <a:ext cx="49374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Ao final: pause a gravação, clique nos três pontinhos (canto superior direito) e em “Encerrar sessão”.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596" name="moldura-print"/>
          <p:cNvSpPr/>
          <p:nvPr/>
        </p:nvSpPr>
        <p:spPr>
          <a:xfrm>
            <a:off x="7249680" y="4773240"/>
            <a:ext cx="3477600" cy="14259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597" name="Image 3" descr="Tela da sala de videoconferência"/>
          <p:cNvPicPr/>
          <p:nvPr/>
        </p:nvPicPr>
        <p:blipFill>
          <a:blip r:embed="rId4"/>
          <a:stretch/>
        </p:blipFill>
        <p:spPr>
          <a:xfrm>
            <a:off x="7277040" y="4800600"/>
            <a:ext cx="3422880" cy="1371240"/>
          </a:xfrm>
          <a:prstGeom prst="rect">
            <a:avLst/>
          </a:prstGeom>
          <a:ln w="0">
            <a:noFill/>
          </a:ln>
        </p:spPr>
      </p:pic>
      <p:sp>
        <p:nvSpPr>
          <p:cNvPr id="598" name="PlaceHolder 2"/>
          <p:cNvSpPr>
            <a:spLocks noGrp="1"/>
          </p:cNvSpPr>
          <p:nvPr>
            <p:ph type="sldNum" idx="31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4C1A96F-973D-4734-A089-5902FB52A0FE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RNP: baixar a gravação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00" name="numero"/>
          <p:cNvSpPr/>
          <p:nvPr/>
        </p:nvSpPr>
        <p:spPr>
          <a:xfrm>
            <a:off x="45720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1" name="Text 2"/>
          <p:cNvSpPr/>
          <p:nvPr/>
        </p:nvSpPr>
        <p:spPr>
          <a:xfrm>
            <a:off x="4572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11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02" name="Text 3"/>
          <p:cNvSpPr/>
          <p:nvPr/>
        </p:nvSpPr>
        <p:spPr>
          <a:xfrm>
            <a:off x="960120" y="1691640"/>
            <a:ext cx="10698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Na coluna laranja, abra “Gravações e Histórico” e clique no botão laranja de download abaixo dos dados da oitiva.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603" name="moldura-print"/>
          <p:cNvSpPr/>
          <p:nvPr/>
        </p:nvSpPr>
        <p:spPr>
          <a:xfrm>
            <a:off x="429840" y="2409120"/>
            <a:ext cx="7003800" cy="213084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04" name="Image 0" descr="Tela Gravações e Histórico"/>
          <p:cNvPicPr/>
          <p:nvPr/>
        </p:nvPicPr>
        <p:blipFill>
          <a:blip r:embed="rId1"/>
          <a:stretch/>
        </p:blipFill>
        <p:spPr>
          <a:xfrm>
            <a:off x="457200" y="2436480"/>
            <a:ext cx="6949080" cy="2076120"/>
          </a:xfrm>
          <a:prstGeom prst="rect">
            <a:avLst/>
          </a:prstGeom>
          <a:ln w="0">
            <a:noFill/>
          </a:ln>
        </p:spPr>
      </p:pic>
      <p:sp>
        <p:nvSpPr>
          <p:cNvPr id="605" name="alerta"/>
          <p:cNvSpPr/>
          <p:nvPr/>
        </p:nvSpPr>
        <p:spPr>
          <a:xfrm>
            <a:off x="7680960" y="2377440"/>
            <a:ext cx="4050360" cy="2194200"/>
          </a:xfrm>
          <a:prstGeom prst="roundRect">
            <a:avLst>
              <a:gd name="adj" fmla="val 5000"/>
            </a:avLst>
          </a:prstGeom>
          <a:solidFill>
            <a:srgbClr val="fdecec"/>
          </a:solidFill>
          <a:ln w="12700">
            <a:solidFill>
              <a:srgbClr val="fdecec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606" name="Image 1" descr="atenção"/>
          <p:cNvPicPr/>
          <p:nvPr/>
        </p:nvPicPr>
        <p:blipFill>
          <a:blip r:embed="rId2"/>
          <a:stretch/>
        </p:blipFill>
        <p:spPr>
          <a:xfrm>
            <a:off x="7863840" y="2541960"/>
            <a:ext cx="365400" cy="365400"/>
          </a:xfrm>
          <a:prstGeom prst="rect">
            <a:avLst/>
          </a:prstGeom>
          <a:ln w="0">
            <a:noFill/>
          </a:ln>
        </p:spPr>
      </p:pic>
      <p:sp>
        <p:nvSpPr>
          <p:cNvPr id="607" name="Text 6"/>
          <p:cNvSpPr/>
          <p:nvPr/>
        </p:nvSpPr>
        <p:spPr>
          <a:xfrm>
            <a:off x="8366760" y="2487240"/>
            <a:ext cx="3227400" cy="199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cd191e"/>
                </a:solidFill>
                <a:latin typeface="Calibri"/>
              </a:rPr>
              <a:t>Prazo de 29 dias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 gravação fica disponível para download por apenas 29 dias. Baixe assim que estiver pronta.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608" name="Text 7"/>
          <p:cNvSpPr/>
          <p:nvPr/>
        </p:nvSpPr>
        <p:spPr>
          <a:xfrm>
            <a:off x="457200" y="4846320"/>
            <a:ext cx="1127412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Renomeie o arquivo: Processo 23xxx.xxxxxx-20xx – Oitiva testemunha 1 – AAAA-MM-DD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Abra o vídeo e confira áudio e imagem do início ao fim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Gravou no Teams ou Zoom? Baixe pela própria plataforma e siga para o FileSender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609" name="PlaceHolder 2"/>
          <p:cNvSpPr>
            <a:spLocks noGrp="1"/>
          </p:cNvSpPr>
          <p:nvPr>
            <p:ph type="sldNum" idx="32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783813E-DD6B-41C3-9506-3D515EA03DF1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FileSender: enviar a gravação à CAC (1/2)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11" name="numero"/>
          <p:cNvSpPr/>
          <p:nvPr/>
        </p:nvSpPr>
        <p:spPr>
          <a:xfrm>
            <a:off x="45720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2" name="Text 2"/>
          <p:cNvSpPr/>
          <p:nvPr/>
        </p:nvSpPr>
        <p:spPr>
          <a:xfrm>
            <a:off x="4572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1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13" name="Text 3"/>
          <p:cNvSpPr/>
          <p:nvPr/>
        </p:nvSpPr>
        <p:spPr>
          <a:xfrm>
            <a:off x="96012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No portal do IFG, clique em Serviços de TI.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14" name="moldura-print"/>
          <p:cNvSpPr/>
          <p:nvPr/>
        </p:nvSpPr>
        <p:spPr>
          <a:xfrm>
            <a:off x="429840" y="3353760"/>
            <a:ext cx="2706120" cy="1612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15" name="Image 0" descr="Passo 1 do FileSender"/>
          <p:cNvPicPr/>
          <p:nvPr/>
        </p:nvPicPr>
        <p:blipFill>
          <a:blip r:embed="rId1"/>
          <a:stretch/>
        </p:blipFill>
        <p:spPr>
          <a:xfrm>
            <a:off x="457200" y="3381480"/>
            <a:ext cx="2651400" cy="1558080"/>
          </a:xfrm>
          <a:prstGeom prst="rect">
            <a:avLst/>
          </a:prstGeom>
          <a:ln w="0">
            <a:noFill/>
          </a:ln>
        </p:spPr>
      </p:pic>
      <p:sp>
        <p:nvSpPr>
          <p:cNvPr id="616" name="numero"/>
          <p:cNvSpPr/>
          <p:nvPr/>
        </p:nvSpPr>
        <p:spPr>
          <a:xfrm>
            <a:off x="331920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17" name="Text 6"/>
          <p:cNvSpPr/>
          <p:nvPr/>
        </p:nvSpPr>
        <p:spPr>
          <a:xfrm>
            <a:off x="33192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2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18" name="Text 7"/>
          <p:cNvSpPr/>
          <p:nvPr/>
        </p:nvSpPr>
        <p:spPr>
          <a:xfrm>
            <a:off x="382212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Role até o fim e clique em FileSender – RNP.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19" name="moldura-print"/>
          <p:cNvSpPr/>
          <p:nvPr/>
        </p:nvSpPr>
        <p:spPr>
          <a:xfrm>
            <a:off x="3291840" y="3001320"/>
            <a:ext cx="2706120" cy="231768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20" name="Image 1" descr="Passo 2 do FileSender"/>
          <p:cNvPicPr/>
          <p:nvPr/>
        </p:nvPicPr>
        <p:blipFill>
          <a:blip r:embed="rId2"/>
          <a:stretch/>
        </p:blipFill>
        <p:spPr>
          <a:xfrm>
            <a:off x="3319200" y="3029040"/>
            <a:ext cx="2651400" cy="2262960"/>
          </a:xfrm>
          <a:prstGeom prst="rect">
            <a:avLst/>
          </a:prstGeom>
          <a:ln w="0">
            <a:noFill/>
          </a:ln>
        </p:spPr>
      </p:pic>
      <p:sp>
        <p:nvSpPr>
          <p:cNvPr id="621" name="numero"/>
          <p:cNvSpPr/>
          <p:nvPr/>
        </p:nvSpPr>
        <p:spPr>
          <a:xfrm>
            <a:off x="618120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2" name="Text 10"/>
          <p:cNvSpPr/>
          <p:nvPr/>
        </p:nvSpPr>
        <p:spPr>
          <a:xfrm>
            <a:off x="618120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3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23" name="Text 11"/>
          <p:cNvSpPr/>
          <p:nvPr/>
        </p:nvSpPr>
        <p:spPr>
          <a:xfrm>
            <a:off x="668412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Acesse filesender.rnp.br e clique em Acesso federado.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24" name="moldura-print"/>
          <p:cNvSpPr/>
          <p:nvPr/>
        </p:nvSpPr>
        <p:spPr>
          <a:xfrm>
            <a:off x="6153840" y="3530160"/>
            <a:ext cx="2706120" cy="12603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25" name="Image 2" descr="Passo 3 do FileSender"/>
          <p:cNvPicPr/>
          <p:nvPr/>
        </p:nvPicPr>
        <p:blipFill>
          <a:blip r:embed="rId3"/>
          <a:stretch/>
        </p:blipFill>
        <p:spPr>
          <a:xfrm>
            <a:off x="6181200" y="3557520"/>
            <a:ext cx="2651400" cy="1205280"/>
          </a:xfrm>
          <a:prstGeom prst="rect">
            <a:avLst/>
          </a:prstGeom>
          <a:ln w="0">
            <a:noFill/>
          </a:ln>
        </p:spPr>
      </p:pic>
      <p:sp>
        <p:nvSpPr>
          <p:cNvPr id="626" name="numero"/>
          <p:cNvSpPr/>
          <p:nvPr/>
        </p:nvSpPr>
        <p:spPr>
          <a:xfrm>
            <a:off x="9043560" y="1737360"/>
            <a:ext cx="411120" cy="41112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27" name="Text 14"/>
          <p:cNvSpPr/>
          <p:nvPr/>
        </p:nvSpPr>
        <p:spPr>
          <a:xfrm>
            <a:off x="9043560" y="17373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ffffff"/>
                </a:solidFill>
                <a:latin typeface="Calibri"/>
              </a:rPr>
              <a:t>4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28" name="Text 15"/>
          <p:cNvSpPr/>
          <p:nvPr/>
        </p:nvSpPr>
        <p:spPr>
          <a:xfrm>
            <a:off x="9546480" y="166428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Escolha IFG e entre com IFG-ID e senha.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29" name="moldura-print"/>
          <p:cNvSpPr/>
          <p:nvPr/>
        </p:nvSpPr>
        <p:spPr>
          <a:xfrm>
            <a:off x="9015840" y="3466080"/>
            <a:ext cx="2706120" cy="138816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30" name="Image 3" descr="Passo 4 do FileSender"/>
          <p:cNvPicPr/>
          <p:nvPr/>
        </p:nvPicPr>
        <p:blipFill>
          <a:blip r:embed="rId4"/>
          <a:stretch/>
        </p:blipFill>
        <p:spPr>
          <a:xfrm>
            <a:off x="9043560" y="3493800"/>
            <a:ext cx="2651400" cy="1333440"/>
          </a:xfrm>
          <a:prstGeom prst="rect">
            <a:avLst/>
          </a:prstGeom>
          <a:ln w="0">
            <a:noFill/>
          </a:ln>
        </p:spPr>
      </p:pic>
      <p:sp>
        <p:nvSpPr>
          <p:cNvPr id="631" name="Text 17"/>
          <p:cNvSpPr/>
          <p:nvPr/>
        </p:nvSpPr>
        <p:spPr>
          <a:xfrm>
            <a:off x="457200" y="5806440"/>
            <a:ext cx="11274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300" spc="-1" strike="noStrike">
                <a:solidFill>
                  <a:srgbClr val="5b6b73"/>
                </a:solidFill>
                <a:latin typeface="Calibri"/>
              </a:rPr>
              <a:t>O FileSender é o serviço da RNP para transferir arquivos grandes com segurança, usando o login institucional (CAFe).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32" name="PlaceHolder 2"/>
          <p:cNvSpPr>
            <a:spLocks noGrp="1"/>
          </p:cNvSpPr>
          <p:nvPr>
            <p:ph type="sldNum" idx="33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D27373F-3BCE-4249-808A-8709D2E718DC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FileSender: enviar a gravação à CAC (2/2)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34" name="moldura-print"/>
          <p:cNvSpPr/>
          <p:nvPr/>
        </p:nvSpPr>
        <p:spPr>
          <a:xfrm>
            <a:off x="429840" y="1768680"/>
            <a:ext cx="5175000" cy="21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c9d3cc"/>
            </a:solidFill>
            <a:round/>
          </a:ln>
          <a:effectLst>
            <a:outerShdw algn="bl" blurRad="50760" dir="5400000" dist="25560" rotWithShape="0">
              <a:srgbClr val="000000">
                <a:alpha val="1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pic>
        <p:nvPicPr>
          <p:cNvPr id="635" name="Image 0" descr="Tela Transferir arquivos do FileSender"/>
          <p:cNvPicPr/>
          <p:nvPr/>
        </p:nvPicPr>
        <p:blipFill>
          <a:blip r:embed="rId1"/>
          <a:stretch/>
        </p:blipFill>
        <p:spPr>
          <a:xfrm>
            <a:off x="457200" y="1796040"/>
            <a:ext cx="5120280" cy="2077200"/>
          </a:xfrm>
          <a:prstGeom prst="rect">
            <a:avLst/>
          </a:prstGeom>
          <a:ln w="0">
            <a:noFill/>
          </a:ln>
        </p:spPr>
      </p:pic>
      <p:sp>
        <p:nvSpPr>
          <p:cNvPr id="636" name="Text 2"/>
          <p:cNvSpPr/>
          <p:nvPr/>
        </p:nvSpPr>
        <p:spPr>
          <a:xfrm>
            <a:off x="5852160" y="1737360"/>
            <a:ext cx="5879160" cy="29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Arraste o arquivo ou clique para selecioná-lo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Destinatário: e-mail da CAC [inserir e-mail da CAC] – ou “Obter link” e envie à CAC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Assunto: nº do processo, IPS, depoente e data da oitiva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Mantenha as notificações e defina uma expiração suficiente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Marque “Eu aceito os termos e condições” e clique em Confirmar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Aguarde o upload terminar sem fechar a página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637" name="Text 3"/>
          <p:cNvSpPr/>
          <p:nvPr/>
        </p:nvSpPr>
        <p:spPr>
          <a:xfrm>
            <a:off x="457200" y="4206240"/>
            <a:ext cx="548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Depois do envio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638" name="pos-envio"/>
          <p:cNvSpPr/>
          <p:nvPr/>
        </p:nvSpPr>
        <p:spPr>
          <a:xfrm>
            <a:off x="457200" y="4663440"/>
            <a:ext cx="2651400" cy="150840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9" name="Text 5"/>
          <p:cNvSpPr/>
          <p:nvPr/>
        </p:nvSpPr>
        <p:spPr>
          <a:xfrm>
            <a:off x="594360" y="4736520"/>
            <a:ext cx="23770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CAC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e5b2e"/>
                </a:solidFill>
                <a:latin typeface="Calibri"/>
              </a:rPr>
              <a:t>baixa e armazena o vídeo no domínio do IFG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40" name="seta"/>
          <p:cNvSpPr/>
          <p:nvPr/>
        </p:nvSpPr>
        <p:spPr>
          <a:xfrm>
            <a:off x="3126960" y="5412960"/>
            <a:ext cx="17388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1" name="pos-envio"/>
          <p:cNvSpPr/>
          <p:nvPr/>
        </p:nvSpPr>
        <p:spPr>
          <a:xfrm>
            <a:off x="3319200" y="4663440"/>
            <a:ext cx="2651400" cy="150840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2" name="Text 8"/>
          <p:cNvSpPr/>
          <p:nvPr/>
        </p:nvSpPr>
        <p:spPr>
          <a:xfrm>
            <a:off x="3456360" y="4736520"/>
            <a:ext cx="23770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e5b2e"/>
                </a:solidFill>
                <a:latin typeface="Calibri"/>
              </a:rPr>
              <a:t>CAC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e5b2e"/>
                </a:solidFill>
                <a:latin typeface="Calibri"/>
              </a:rPr>
              <a:t>devolve o link definitivo à comissão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43" name="seta"/>
          <p:cNvSpPr/>
          <p:nvPr/>
        </p:nvSpPr>
        <p:spPr>
          <a:xfrm>
            <a:off x="5989320" y="5412960"/>
            <a:ext cx="17352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4" name="pos-envio"/>
          <p:cNvSpPr/>
          <p:nvPr/>
        </p:nvSpPr>
        <p:spPr>
          <a:xfrm>
            <a:off x="6181200" y="4663440"/>
            <a:ext cx="2651400" cy="1508400"/>
          </a:xfrm>
          <a:prstGeom prst="roundRect">
            <a:avLst>
              <a:gd name="adj" fmla="val 7273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5" name="Text 11"/>
          <p:cNvSpPr/>
          <p:nvPr/>
        </p:nvSpPr>
        <p:spPr>
          <a:xfrm>
            <a:off x="6318360" y="4736520"/>
            <a:ext cx="23770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ffffff"/>
                </a:solidFill>
                <a:latin typeface="Calibri"/>
              </a:rPr>
              <a:t>Comissão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ffffff"/>
                </a:solidFill>
                <a:latin typeface="Calibri"/>
              </a:rPr>
              <a:t>confere o vídeo e elabora o Termo de Inserção de Mídia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46" name="seta"/>
          <p:cNvSpPr/>
          <p:nvPr/>
        </p:nvSpPr>
        <p:spPr>
          <a:xfrm>
            <a:off x="8851320" y="5412960"/>
            <a:ext cx="173520" cy="1080"/>
          </a:xfrm>
          <a:prstGeom prst="line">
            <a:avLst/>
          </a:prstGeom>
          <a:ln w="22225">
            <a:solidFill>
              <a:srgbClr val="32a041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47" name="pos-envio"/>
          <p:cNvSpPr/>
          <p:nvPr/>
        </p:nvSpPr>
        <p:spPr>
          <a:xfrm>
            <a:off x="9043560" y="4663440"/>
            <a:ext cx="2651400" cy="1508400"/>
          </a:xfrm>
          <a:prstGeom prst="roundRect">
            <a:avLst>
              <a:gd name="adj" fmla="val 7273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48" name="Text 14"/>
          <p:cNvSpPr/>
          <p:nvPr/>
        </p:nvSpPr>
        <p:spPr>
          <a:xfrm>
            <a:off x="9180720" y="4736520"/>
            <a:ext cx="237708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ffffff"/>
                </a:solidFill>
                <a:latin typeface="Calibri"/>
              </a:rPr>
              <a:t>Comissão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ffffff"/>
                </a:solidFill>
                <a:latin typeface="Calibri"/>
              </a:rPr>
              <a:t>junta o termo logo após o termo da oitiva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49" name="PlaceHolder 2"/>
          <p:cNvSpPr>
            <a:spLocks noGrp="1"/>
          </p:cNvSpPr>
          <p:nvPr>
            <p:ph type="sldNum" idx="34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14E1EAD-514A-4E90-87F0-F140156644ED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Termo de Inserção de Mídia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51" name="modelo-termo"/>
          <p:cNvSpPr/>
          <p:nvPr/>
        </p:nvSpPr>
        <p:spPr>
          <a:xfrm>
            <a:off x="457200" y="1737360"/>
            <a:ext cx="6583320" cy="443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3cc"/>
            </a:solidFill>
            <a:round/>
          </a:ln>
          <a:effectLst>
            <a:outerShdw algn="bl" blurRad="63360" dir="5400000" dist="25560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52" name="Text 2"/>
          <p:cNvSpPr/>
          <p:nvPr/>
        </p:nvSpPr>
        <p:spPr>
          <a:xfrm>
            <a:off x="731520" y="1920240"/>
            <a:ext cx="6034680" cy="41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1f2933"/>
                </a:solidFill>
                <a:latin typeface="Calibri"/>
              </a:rPr>
              <a:t>TERMO DE INSERÇÃO DE MÍDIA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800" spc="-1" strike="noStrike">
                <a:solidFill>
                  <a:srgbClr val="1f2933"/>
                </a:solidFill>
                <a:latin typeface="Calibri"/>
              </a:rPr>
              <a:t> </a:t>
            </a:r>
            <a:endParaRPr b="0" lang="pt-BR" sz="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No dia XX/XX/202X, foram realizadas as oitivas das testemunhas abaixo arroladas no Processo XXXXXXX. O ato foi gravado em áudio e vídeo, estando armazenado sob os domínios do IFG, na responsabilidade da Coordenação de Avaliação e Correição.</a:t>
            </a:r>
            <a:endParaRPr b="0" lang="pt-BR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800" spc="-1" strike="noStrike">
                <a:solidFill>
                  <a:srgbClr val="1f2933"/>
                </a:solidFill>
                <a:latin typeface="Calibri"/>
              </a:rPr>
              <a:t> </a:t>
            </a:r>
            <a:endParaRPr b="0" lang="pt-BR" sz="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300" spc="-1" strike="noStrike">
                <a:solidFill>
                  <a:srgbClr val="1f2933"/>
                </a:solidFill>
                <a:latin typeface="Calibri"/>
              </a:rPr>
              <a:t>Rol de testemunhas inquiridas:</a:t>
            </a:r>
            <a:endParaRPr b="0" lang="pt-BR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a. Servidor(a), SIAPE nº xxxxx – testemunha ou declarante</a:t>
            </a:r>
            <a:endParaRPr b="0" lang="pt-BR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32a041"/>
                </a:solidFill>
                <a:latin typeface="Calibri"/>
              </a:rPr>
              <a:t>    </a:t>
            </a:r>
            <a:r>
              <a:rPr b="0" lang="pt-BR" sz="1300" spc="-1" strike="noStrike">
                <a:solidFill>
                  <a:srgbClr val="32a041"/>
                </a:solidFill>
                <a:latin typeface="Calibri"/>
              </a:rPr>
              <a:t>Link de acesso: xxxx (disponibilizado pela CAC)</a:t>
            </a:r>
            <a:endParaRPr b="0" lang="pt-BR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b. Servidor(a), SIAPE nº xxxxx – testemunha ou declarante</a:t>
            </a:r>
            <a:endParaRPr b="0" lang="pt-BR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32a041"/>
                </a:solidFill>
                <a:latin typeface="Calibri"/>
              </a:rPr>
              <a:t>    </a:t>
            </a:r>
            <a:r>
              <a:rPr b="0" lang="pt-BR" sz="1300" spc="-1" strike="noStrike">
                <a:solidFill>
                  <a:srgbClr val="32a041"/>
                </a:solidFill>
                <a:latin typeface="Calibri"/>
              </a:rPr>
              <a:t>Link de acesso: xxxx (disponibilizado pela CAC)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53" name="Text 3"/>
          <p:cNvSpPr/>
          <p:nvPr/>
        </p:nvSpPr>
        <p:spPr>
          <a:xfrm>
            <a:off x="7406640" y="1737360"/>
            <a:ext cx="4297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Checklist final da mídia</a:t>
            </a:r>
            <a:endParaRPr b="0" lang="pt-BR" sz="1700" spc="-1" strike="noStrike">
              <a:latin typeface="Arial"/>
            </a:endParaRPr>
          </a:p>
        </p:txBody>
      </p:sp>
      <p:pic>
        <p:nvPicPr>
          <p:cNvPr id="654" name="Image 0" descr="item"/>
          <p:cNvPicPr/>
          <p:nvPr/>
        </p:nvPicPr>
        <p:blipFill>
          <a:blip r:embed="rId1"/>
          <a:stretch/>
        </p:blipFill>
        <p:spPr>
          <a:xfrm>
            <a:off x="7406640" y="22860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655" name="Text 4"/>
          <p:cNvSpPr/>
          <p:nvPr/>
        </p:nvSpPr>
        <p:spPr>
          <a:xfrm>
            <a:off x="7818120" y="2240280"/>
            <a:ext cx="39315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Gravação conferida: áudio e imagem completos</a:t>
            </a:r>
            <a:endParaRPr b="0" lang="pt-BR" sz="1400" spc="-1" strike="noStrike">
              <a:latin typeface="Arial"/>
            </a:endParaRPr>
          </a:p>
        </p:txBody>
      </p:sp>
      <p:pic>
        <p:nvPicPr>
          <p:cNvPr id="656" name="Image 1" descr="item"/>
          <p:cNvPicPr/>
          <p:nvPr/>
        </p:nvPicPr>
        <p:blipFill>
          <a:blip r:embed="rId2"/>
          <a:stretch/>
        </p:blipFill>
        <p:spPr>
          <a:xfrm>
            <a:off x="7406640" y="294444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657" name="Text 5"/>
          <p:cNvSpPr/>
          <p:nvPr/>
        </p:nvSpPr>
        <p:spPr>
          <a:xfrm>
            <a:off x="7818120" y="2898720"/>
            <a:ext cx="39315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Arquivo renomeado com processo, depoente e data</a:t>
            </a:r>
            <a:endParaRPr b="0" lang="pt-BR" sz="1400" spc="-1" strike="noStrike">
              <a:latin typeface="Arial"/>
            </a:endParaRPr>
          </a:p>
        </p:txBody>
      </p:sp>
      <p:pic>
        <p:nvPicPr>
          <p:cNvPr id="658" name="Image 2" descr="item"/>
          <p:cNvPicPr/>
          <p:nvPr/>
        </p:nvPicPr>
        <p:blipFill>
          <a:blip r:embed="rId3"/>
          <a:stretch/>
        </p:blipFill>
        <p:spPr>
          <a:xfrm>
            <a:off x="7406640" y="360288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659" name="Text 6"/>
          <p:cNvSpPr/>
          <p:nvPr/>
        </p:nvSpPr>
        <p:spPr>
          <a:xfrm>
            <a:off x="7818120" y="3557160"/>
            <a:ext cx="39315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Envio pelo FileSender com assunto identificado</a:t>
            </a:r>
            <a:endParaRPr b="0" lang="pt-BR" sz="1400" spc="-1" strike="noStrike">
              <a:latin typeface="Arial"/>
            </a:endParaRPr>
          </a:p>
        </p:txBody>
      </p:sp>
      <p:pic>
        <p:nvPicPr>
          <p:cNvPr id="660" name="Image 3" descr="item"/>
          <p:cNvPicPr/>
          <p:nvPr/>
        </p:nvPicPr>
        <p:blipFill>
          <a:blip r:embed="rId4"/>
          <a:stretch/>
        </p:blipFill>
        <p:spPr>
          <a:xfrm>
            <a:off x="7406640" y="426096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661" name="Text 7"/>
          <p:cNvSpPr/>
          <p:nvPr/>
        </p:nvSpPr>
        <p:spPr>
          <a:xfrm>
            <a:off x="7818120" y="4215240"/>
            <a:ext cx="39315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Link definitivo recebido da CAC e testado</a:t>
            </a:r>
            <a:endParaRPr b="0" lang="pt-BR" sz="1400" spc="-1" strike="noStrike">
              <a:latin typeface="Arial"/>
            </a:endParaRPr>
          </a:p>
        </p:txBody>
      </p:sp>
      <p:pic>
        <p:nvPicPr>
          <p:cNvPr id="662" name="Image 4" descr="item"/>
          <p:cNvPicPr/>
          <p:nvPr/>
        </p:nvPicPr>
        <p:blipFill>
          <a:blip r:embed="rId5"/>
          <a:stretch/>
        </p:blipFill>
        <p:spPr>
          <a:xfrm>
            <a:off x="7406640" y="49194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663" name="Text 8"/>
          <p:cNvSpPr/>
          <p:nvPr/>
        </p:nvSpPr>
        <p:spPr>
          <a:xfrm>
            <a:off x="7818120" y="4873680"/>
            <a:ext cx="39315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Termo assinado e juntado aos autos</a:t>
            </a:r>
            <a:endParaRPr b="0" lang="pt-BR" sz="1400" spc="-1" strike="noStrike">
              <a:latin typeface="Arial"/>
            </a:endParaRPr>
          </a:p>
        </p:txBody>
      </p:sp>
      <p:pic>
        <p:nvPicPr>
          <p:cNvPr id="664" name="Image 5" descr="item"/>
          <p:cNvPicPr/>
          <p:nvPr/>
        </p:nvPicPr>
        <p:blipFill>
          <a:blip r:embed="rId6"/>
          <a:stretch/>
        </p:blipFill>
        <p:spPr>
          <a:xfrm>
            <a:off x="7406640" y="557784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665" name="Text 9"/>
          <p:cNvSpPr/>
          <p:nvPr/>
        </p:nvSpPr>
        <p:spPr>
          <a:xfrm>
            <a:off x="7818120" y="5532120"/>
            <a:ext cx="39315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Cópias locais tratadas conforme orientação da CAC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666" name="PlaceHolder 2"/>
          <p:cNvSpPr>
            <a:spLocks noGrp="1"/>
          </p:cNvSpPr>
          <p:nvPr>
            <p:ph type="sldNum" idx="35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FE4404D-BAD5-4968-BA2A-A4FA91B0D153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Text 0"/>
          <p:cNvSpPr/>
          <p:nvPr/>
        </p:nvSpPr>
        <p:spPr>
          <a:xfrm>
            <a:off x="548640" y="2011680"/>
            <a:ext cx="27428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7200" spc="-1" strike="noStrike">
                <a:solidFill>
                  <a:srgbClr val="ffffff"/>
                </a:solidFill>
                <a:latin typeface="Calibri"/>
              </a:rPr>
              <a:t>05</a:t>
            </a:r>
            <a:endParaRPr b="0" lang="pt-BR" sz="7200" spc="-1" strike="noStrike">
              <a:latin typeface="Arial"/>
            </a:endParaRPr>
          </a:p>
        </p:txBody>
      </p:sp>
      <p:sp>
        <p:nvSpPr>
          <p:cNvPr id="668" name="Text 1"/>
          <p:cNvSpPr/>
          <p:nvPr/>
        </p:nvSpPr>
        <p:spPr>
          <a:xfrm>
            <a:off x="548640" y="315468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4000" spc="-1" strike="noStrike">
                <a:solidFill>
                  <a:srgbClr val="ffffff"/>
                </a:solidFill>
                <a:latin typeface="Calibri"/>
              </a:rPr>
              <a:t>Relatório e fechamento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669" name="Text 2"/>
          <p:cNvSpPr/>
          <p:nvPr/>
        </p:nvSpPr>
        <p:spPr>
          <a:xfrm>
            <a:off x="548640" y="406908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800" spc="-1" strike="noStrike">
                <a:solidFill>
                  <a:srgbClr val="ffffff"/>
                </a:solidFill>
                <a:latin typeface="Calibri"/>
              </a:rPr>
              <a:t>Juntada cronológica, relatório final, TAC e cuidados essenciais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670" name="PlaceHolder 1"/>
          <p:cNvSpPr>
            <a:spLocks noGrp="1"/>
          </p:cNvSpPr>
          <p:nvPr>
            <p:ph type="sldNum" idx="36"/>
          </p:nvPr>
        </p:nvSpPr>
        <p:spPr>
          <a:xfrm>
            <a:off x="11247120" y="6355080"/>
            <a:ext cx="548280" cy="31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ffffff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4E75B6F-C6B4-433F-9777-89543ED571DD}" type="slidenum">
              <a:rPr b="0" lang="pt-BR" sz="1000" spc="-1" strike="noStrike">
                <a:solidFill>
                  <a:srgbClr val="ffffff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Juntada: tudo no processo, em ordem cronológica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72" name="linha-tempo"/>
          <p:cNvSpPr/>
          <p:nvPr/>
        </p:nvSpPr>
        <p:spPr>
          <a:xfrm>
            <a:off x="1188720" y="2834640"/>
            <a:ext cx="9784080" cy="360"/>
          </a:xfrm>
          <a:prstGeom prst="line">
            <a:avLst/>
          </a:prstGeom>
          <a:ln w="381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3" name="marco"/>
          <p:cNvSpPr/>
          <p:nvPr/>
        </p:nvSpPr>
        <p:spPr>
          <a:xfrm>
            <a:off x="106056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4" name="Text 3"/>
          <p:cNvSpPr/>
          <p:nvPr/>
        </p:nvSpPr>
        <p:spPr>
          <a:xfrm>
            <a:off x="530280" y="178308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b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Despacho e designação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75" name="marco"/>
          <p:cNvSpPr/>
          <p:nvPr/>
        </p:nvSpPr>
        <p:spPr>
          <a:xfrm>
            <a:off x="228384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6" name="Text 5"/>
          <p:cNvSpPr/>
          <p:nvPr/>
        </p:nvSpPr>
        <p:spPr>
          <a:xfrm>
            <a:off x="1753200" y="306324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Ata de instalação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77" name="marco"/>
          <p:cNvSpPr/>
          <p:nvPr/>
        </p:nvSpPr>
        <p:spPr>
          <a:xfrm>
            <a:off x="350676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8" name="Text 7"/>
          <p:cNvSpPr/>
          <p:nvPr/>
        </p:nvSpPr>
        <p:spPr>
          <a:xfrm>
            <a:off x="2976480" y="178308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b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Comunicação à autoridade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79" name="marco"/>
          <p:cNvSpPr/>
          <p:nvPr/>
        </p:nvSpPr>
        <p:spPr>
          <a:xfrm>
            <a:off x="472968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0" name="Text 9"/>
          <p:cNvSpPr/>
          <p:nvPr/>
        </p:nvSpPr>
        <p:spPr>
          <a:xfrm>
            <a:off x="4199400" y="306324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Memorando à PRODIRH e resposta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81" name="marco"/>
          <p:cNvSpPr/>
          <p:nvPr/>
        </p:nvSpPr>
        <p:spPr>
          <a:xfrm>
            <a:off x="595260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2" name="Text 11"/>
          <p:cNvSpPr/>
          <p:nvPr/>
        </p:nvSpPr>
        <p:spPr>
          <a:xfrm>
            <a:off x="5422320" y="178308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b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Intimações, e-mails e confirmações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83" name="marco"/>
          <p:cNvSpPr/>
          <p:nvPr/>
        </p:nvSpPr>
        <p:spPr>
          <a:xfrm>
            <a:off x="717588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4" name="Text 13"/>
          <p:cNvSpPr/>
          <p:nvPr/>
        </p:nvSpPr>
        <p:spPr>
          <a:xfrm>
            <a:off x="6645240" y="306324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Atas e termos das oitivas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85" name="marco"/>
          <p:cNvSpPr/>
          <p:nvPr/>
        </p:nvSpPr>
        <p:spPr>
          <a:xfrm>
            <a:off x="839880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6" name="Text 15"/>
          <p:cNvSpPr/>
          <p:nvPr/>
        </p:nvSpPr>
        <p:spPr>
          <a:xfrm>
            <a:off x="7868520" y="178308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b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Termos de inserção de mídia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87" name="marco"/>
          <p:cNvSpPr/>
          <p:nvPr/>
        </p:nvSpPr>
        <p:spPr>
          <a:xfrm>
            <a:off x="9621720" y="2706480"/>
            <a:ext cx="255600" cy="255600"/>
          </a:xfrm>
          <a:prstGeom prst="ellipse">
            <a:avLst/>
          </a:prstGeom>
          <a:solidFill>
            <a:srgbClr val="32a041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8" name="Text 17"/>
          <p:cNvSpPr/>
          <p:nvPr/>
        </p:nvSpPr>
        <p:spPr>
          <a:xfrm>
            <a:off x="9091440" y="306324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Atas de deliberação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89" name="marco"/>
          <p:cNvSpPr/>
          <p:nvPr/>
        </p:nvSpPr>
        <p:spPr>
          <a:xfrm>
            <a:off x="10844640" y="2706480"/>
            <a:ext cx="255600" cy="255600"/>
          </a:xfrm>
          <a:prstGeom prst="ellipse">
            <a:avLst/>
          </a:prstGeom>
          <a:solidFill>
            <a:srgbClr val="1e5b2e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0" name="Text 19"/>
          <p:cNvSpPr/>
          <p:nvPr/>
        </p:nvSpPr>
        <p:spPr>
          <a:xfrm>
            <a:off x="10314360" y="1783080"/>
            <a:ext cx="13165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b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200" spc="-1" strike="noStrike">
                <a:solidFill>
                  <a:srgbClr val="1e5b2e"/>
                </a:solidFill>
                <a:latin typeface="Calibri"/>
              </a:rPr>
              <a:t>Relatório final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691" name="Text 20"/>
          <p:cNvSpPr/>
          <p:nvPr/>
        </p:nvSpPr>
        <p:spPr>
          <a:xfrm>
            <a:off x="457200" y="4160520"/>
            <a:ext cx="7314840" cy="21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Junte cada documento logo depois de praticado o ato – não deixe acumular para o fim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Inclua tudo: atas, termos, e-mails enviados e recebidos, comprovantes de recebimento, ofícios, memorandos e respostas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Respeite a ordem cronológica e evite documentos repetidos</a:t>
            </a:r>
            <a:endParaRPr b="0" lang="pt-BR" sz="15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500" spc="-1" strike="noStrike">
                <a:solidFill>
                  <a:srgbClr val="1f2933"/>
                </a:solidFill>
                <a:latin typeface="Calibri"/>
              </a:rPr>
              <a:t>Documentos emitidos como sigilosos: baixe e insira como externos restritos</a:t>
            </a:r>
            <a:endParaRPr b="0" lang="pt-BR" sz="1500" spc="-1" strike="noStrike">
              <a:latin typeface="Arial"/>
            </a:endParaRPr>
          </a:p>
        </p:txBody>
      </p:sp>
      <p:sp>
        <p:nvSpPr>
          <p:cNvPr id="692" name="por-que-juntada"/>
          <p:cNvSpPr/>
          <p:nvPr/>
        </p:nvSpPr>
        <p:spPr>
          <a:xfrm>
            <a:off x="8092440" y="4160520"/>
            <a:ext cx="3638880" cy="201132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3" name="icone-fundo"/>
          <p:cNvSpPr/>
          <p:nvPr/>
        </p:nvSpPr>
        <p:spPr>
          <a:xfrm>
            <a:off x="8275320" y="4343400"/>
            <a:ext cx="502560" cy="50256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694" name="Image 0" descr="ícone"/>
          <p:cNvPicPr/>
          <p:nvPr/>
        </p:nvPicPr>
        <p:blipFill>
          <a:blip r:embed="rId1"/>
          <a:stretch/>
        </p:blipFill>
        <p:spPr>
          <a:xfrm>
            <a:off x="8385840" y="445392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695" name="Text 23"/>
          <p:cNvSpPr/>
          <p:nvPr/>
        </p:nvSpPr>
        <p:spPr>
          <a:xfrm>
            <a:off x="8869680" y="4352400"/>
            <a:ext cx="2742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Por que importa?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696" name="Text 24"/>
          <p:cNvSpPr/>
          <p:nvPr/>
        </p:nvSpPr>
        <p:spPr>
          <a:xfrm>
            <a:off x="8275320" y="4937760"/>
            <a:ext cx="33372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Os autos contam a história da investigação: garantem transparência, permitem a análise de regularidade pela CAC e sustentam um eventual PAD.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697" name="PlaceHolder 2"/>
          <p:cNvSpPr>
            <a:spLocks noGrp="1"/>
          </p:cNvSpPr>
          <p:nvPr>
            <p:ph type="sldNum" idx="37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470CE29-C5C3-4338-81FA-D82B0C3E4AAA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Relatório final: estrutura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699" name="parte-relatorio"/>
          <p:cNvSpPr/>
          <p:nvPr/>
        </p:nvSpPr>
        <p:spPr>
          <a:xfrm>
            <a:off x="457200" y="1691640"/>
            <a:ext cx="694908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00" name="Text 2"/>
          <p:cNvSpPr/>
          <p:nvPr/>
        </p:nvSpPr>
        <p:spPr>
          <a:xfrm>
            <a:off x="640080" y="1783080"/>
            <a:ext cx="639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32a041"/>
                </a:solidFill>
                <a:latin typeface="Calibri"/>
              </a:rPr>
              <a:t>I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701" name="Text 3"/>
          <p:cNvSpPr/>
          <p:nvPr/>
        </p:nvSpPr>
        <p:spPr>
          <a:xfrm>
            <a:off x="1325880" y="1746360"/>
            <a:ext cx="59432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Dados do procedimento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Nº do processo, ato e data de instauração, prazo prescricional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702" name="parte-relatorio"/>
          <p:cNvSpPr/>
          <p:nvPr/>
        </p:nvSpPr>
        <p:spPr>
          <a:xfrm>
            <a:off x="457200" y="2597040"/>
            <a:ext cx="694908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03" name="Text 5"/>
          <p:cNvSpPr/>
          <p:nvPr/>
        </p:nvSpPr>
        <p:spPr>
          <a:xfrm>
            <a:off x="640080" y="2688480"/>
            <a:ext cx="639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32a041"/>
                </a:solidFill>
                <a:latin typeface="Calibri"/>
              </a:rPr>
              <a:t>II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704" name="Text 6"/>
          <p:cNvSpPr/>
          <p:nvPr/>
        </p:nvSpPr>
        <p:spPr>
          <a:xfrm>
            <a:off x="1325880" y="2651760"/>
            <a:ext cx="59432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Resumo dos fatos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Supostos fatos, investigado, SIAPE e lotação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705" name="parte-relatorio"/>
          <p:cNvSpPr/>
          <p:nvPr/>
        </p:nvSpPr>
        <p:spPr>
          <a:xfrm>
            <a:off x="457200" y="3502080"/>
            <a:ext cx="694908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06" name="Text 8"/>
          <p:cNvSpPr/>
          <p:nvPr/>
        </p:nvSpPr>
        <p:spPr>
          <a:xfrm>
            <a:off x="640080" y="3593520"/>
            <a:ext cx="639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32a041"/>
                </a:solidFill>
                <a:latin typeface="Calibri"/>
              </a:rPr>
              <a:t>III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707" name="Text 9"/>
          <p:cNvSpPr/>
          <p:nvPr/>
        </p:nvSpPr>
        <p:spPr>
          <a:xfrm>
            <a:off x="1325880" y="3557160"/>
            <a:ext cx="59432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Atos realizados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Diligências, oitivas, documentos colhidos e resultados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708" name="parte-relatorio"/>
          <p:cNvSpPr/>
          <p:nvPr/>
        </p:nvSpPr>
        <p:spPr>
          <a:xfrm>
            <a:off x="457200" y="4407480"/>
            <a:ext cx="694908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09" name="Text 11"/>
          <p:cNvSpPr/>
          <p:nvPr/>
        </p:nvSpPr>
        <p:spPr>
          <a:xfrm>
            <a:off x="640080" y="4498920"/>
            <a:ext cx="639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32a041"/>
                </a:solidFill>
                <a:latin typeface="Calibri"/>
              </a:rPr>
              <a:t>IV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710" name="Text 12"/>
          <p:cNvSpPr/>
          <p:nvPr/>
        </p:nvSpPr>
        <p:spPr>
          <a:xfrm>
            <a:off x="1325880" y="4462200"/>
            <a:ext cx="59432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Análise e conclusão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Indícios de autoria e materialidade, enquadramento na Lei 8.112/1990 e justificativa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711" name="parte-relatorio"/>
          <p:cNvSpPr/>
          <p:nvPr/>
        </p:nvSpPr>
        <p:spPr>
          <a:xfrm>
            <a:off x="457200" y="5312520"/>
            <a:ext cx="6949080" cy="8042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2" name="Text 14"/>
          <p:cNvSpPr/>
          <p:nvPr/>
        </p:nvSpPr>
        <p:spPr>
          <a:xfrm>
            <a:off x="640080" y="5403960"/>
            <a:ext cx="63972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200" spc="-1" strike="noStrike">
                <a:solidFill>
                  <a:srgbClr val="32a041"/>
                </a:solidFill>
                <a:latin typeface="Calibri"/>
              </a:rPr>
              <a:t>V</a:t>
            </a:r>
            <a:endParaRPr b="0" lang="pt-BR" sz="2200" spc="-1" strike="noStrike">
              <a:latin typeface="Arial"/>
            </a:endParaRPr>
          </a:p>
        </p:txBody>
      </p:sp>
      <p:sp>
        <p:nvSpPr>
          <p:cNvPr id="713" name="Text 15"/>
          <p:cNvSpPr/>
          <p:nvPr/>
        </p:nvSpPr>
        <p:spPr>
          <a:xfrm>
            <a:off x="1325880" y="5367600"/>
            <a:ext cx="59432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Recomendação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300" spc="-1" strike="noStrike">
                <a:solidFill>
                  <a:srgbClr val="1f2933"/>
                </a:solidFill>
                <a:latin typeface="Calibri"/>
              </a:rPr>
              <a:t>Arquivamento, instauração de PAD, TAC e/ou encaminhamento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714" name="alerta"/>
          <p:cNvSpPr/>
          <p:nvPr/>
        </p:nvSpPr>
        <p:spPr>
          <a:xfrm>
            <a:off x="7726680" y="1691640"/>
            <a:ext cx="4004640" cy="2194200"/>
          </a:xfrm>
          <a:prstGeom prst="roundRect">
            <a:avLst>
              <a:gd name="adj" fmla="val 5000"/>
            </a:avLst>
          </a:prstGeom>
          <a:solidFill>
            <a:srgbClr val="fdecec"/>
          </a:solidFill>
          <a:ln w="12700">
            <a:solidFill>
              <a:srgbClr val="fdecec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15" name="Image 0" descr="atenção"/>
          <p:cNvPicPr/>
          <p:nvPr/>
        </p:nvPicPr>
        <p:blipFill>
          <a:blip r:embed="rId1"/>
          <a:stretch/>
        </p:blipFill>
        <p:spPr>
          <a:xfrm>
            <a:off x="7909560" y="1856160"/>
            <a:ext cx="365400" cy="365400"/>
          </a:xfrm>
          <a:prstGeom prst="rect">
            <a:avLst/>
          </a:prstGeom>
          <a:ln w="0">
            <a:noFill/>
          </a:ln>
        </p:spPr>
      </p:pic>
      <p:sp>
        <p:nvSpPr>
          <p:cNvPr id="716" name="Text 17"/>
          <p:cNvSpPr/>
          <p:nvPr/>
        </p:nvSpPr>
        <p:spPr>
          <a:xfrm>
            <a:off x="8412480" y="1801440"/>
            <a:ext cx="3181680" cy="199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cd191e"/>
                </a:solidFill>
                <a:latin typeface="Calibri"/>
              </a:rPr>
              <a:t>Linguagem sem juízo de valor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Use sempre “suposto” ou “possível” antes de descrever a conduta e o enquadramento. A IPS não julga: recomenda.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17" name="julgamento"/>
          <p:cNvSpPr/>
          <p:nvPr/>
        </p:nvSpPr>
        <p:spPr>
          <a:xfrm>
            <a:off x="7726680" y="4069080"/>
            <a:ext cx="4004640" cy="210276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18" name="Text 19"/>
          <p:cNvSpPr/>
          <p:nvPr/>
        </p:nvSpPr>
        <p:spPr>
          <a:xfrm>
            <a:off x="7955280" y="4206240"/>
            <a:ext cx="361152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Depois do relatório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 CAC analisa a regularidade, a Procuradoria Federal emite parecer e a autoridade instauradora julga (arts. 44 e 45 da PN CGU 27/2022).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19" name="PlaceHolder 2"/>
          <p:cNvSpPr>
            <a:spLocks noGrp="1"/>
          </p:cNvSpPr>
          <p:nvPr>
            <p:ph type="sldNum" idx="38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36C5421-3FAF-484B-AAE5-35082B32D2B7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TAC e prescrição: o que a comissão precisa saber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21" name="tac"/>
          <p:cNvSpPr/>
          <p:nvPr/>
        </p:nvSpPr>
        <p:spPr>
          <a:xfrm>
            <a:off x="457200" y="1737360"/>
            <a:ext cx="5486040" cy="443448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22" name="icone-fundo"/>
          <p:cNvSpPr/>
          <p:nvPr/>
        </p:nvSpPr>
        <p:spPr>
          <a:xfrm>
            <a:off x="685800" y="1938600"/>
            <a:ext cx="548280" cy="54828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23" name="Image 0" descr="ícone"/>
          <p:cNvPicPr/>
          <p:nvPr/>
        </p:nvPicPr>
        <p:blipFill>
          <a:blip r:embed="rId1"/>
          <a:stretch/>
        </p:blipFill>
        <p:spPr>
          <a:xfrm>
            <a:off x="806400" y="2059200"/>
            <a:ext cx="306720" cy="306720"/>
          </a:xfrm>
          <a:prstGeom prst="rect">
            <a:avLst/>
          </a:prstGeom>
          <a:ln w="0">
            <a:noFill/>
          </a:ln>
        </p:spPr>
      </p:pic>
      <p:sp>
        <p:nvSpPr>
          <p:cNvPr id="724" name="Text 3"/>
          <p:cNvSpPr/>
          <p:nvPr/>
        </p:nvSpPr>
        <p:spPr>
          <a:xfrm>
            <a:off x="1371600" y="1938600"/>
            <a:ext cx="44344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Termo de Ajustamento de Conduta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725" name="Text 4"/>
          <p:cNvSpPr/>
          <p:nvPr/>
        </p:nvSpPr>
        <p:spPr>
          <a:xfrm>
            <a:off x="685800" y="2606040"/>
            <a:ext cx="507456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f2933"/>
                </a:solidFill>
                <a:latin typeface="Calibri"/>
              </a:rPr>
              <a:t>Quando: </a:t>
            </a: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infração de menor potencial ofensivo – advertência ou suspensão de até 30 dias (art. 145, II, Lei 8.112/1990).</a:t>
            </a: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600" spc="-1" strike="noStrike">
                <a:solidFill>
                  <a:srgbClr val="1f2933"/>
                </a:solidFill>
                <a:latin typeface="Calibri"/>
              </a:rPr>
              <a:t> </a:t>
            </a:r>
            <a:endParaRPr b="0" lang="pt-BR" sz="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1f2933"/>
                </a:solidFill>
                <a:latin typeface="Calibri"/>
              </a:rPr>
              <a:t>Só cabe se o investigado: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26" name="Text 5"/>
          <p:cNvSpPr/>
          <p:nvPr/>
        </p:nvSpPr>
        <p:spPr>
          <a:xfrm>
            <a:off x="685800" y="3520440"/>
            <a:ext cx="507456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não tiver penalidade com registro vigente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não tiver firmado TAC nos últimos 2 anos</a:t>
            </a:r>
            <a:endParaRPr b="0" lang="pt-BR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tiver ressarcido ou se comprometido a ressarcir eventual dano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27" name="Text 6"/>
          <p:cNvSpPr/>
          <p:nvPr/>
        </p:nvSpPr>
        <p:spPr>
          <a:xfrm>
            <a:off x="685800" y="5120640"/>
            <a:ext cx="507456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pt-BR" sz="1300" spc="-1" strike="noStrike">
                <a:solidFill>
                  <a:srgbClr val="1e5b2e"/>
                </a:solidFill>
                <a:latin typeface="Calibri"/>
              </a:rPr>
              <a:t>Use a Calculadora de Viabilidade de TAC da CGU e registre o resultado (print) no relatório. Arts. 61 a 66 da PN CGU 27/2022.</a:t>
            </a:r>
            <a:endParaRPr b="0" lang="pt-BR" sz="1300" spc="-1" strike="noStrike">
              <a:latin typeface="Arial"/>
            </a:endParaRPr>
          </a:p>
        </p:txBody>
      </p:sp>
      <p:sp>
        <p:nvSpPr>
          <p:cNvPr id="728" name="Text 7"/>
          <p:cNvSpPr/>
          <p:nvPr/>
        </p:nvSpPr>
        <p:spPr>
          <a:xfrm>
            <a:off x="6245280" y="1737360"/>
            <a:ext cx="548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700" spc="-1" strike="noStrike">
                <a:solidFill>
                  <a:srgbClr val="1e5b2e"/>
                </a:solidFill>
                <a:latin typeface="Calibri"/>
              </a:rPr>
              <a:t>Prescrição (art. 142, Lei 8.112/1990)</a:t>
            </a:r>
            <a:endParaRPr b="0" lang="pt-BR" sz="1700" spc="-1" strike="noStrike">
              <a:latin typeface="Arial"/>
            </a:endParaRPr>
          </a:p>
        </p:txBody>
      </p:sp>
      <p:sp>
        <p:nvSpPr>
          <p:cNvPr id="729" name="prazo-prescricao"/>
          <p:cNvSpPr/>
          <p:nvPr/>
        </p:nvSpPr>
        <p:spPr>
          <a:xfrm>
            <a:off x="6245280" y="2240280"/>
            <a:ext cx="1737000" cy="1599840"/>
          </a:xfrm>
          <a:prstGeom prst="roundRect">
            <a:avLst>
              <a:gd name="adj" fmla="val 6857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0" name="Text 9"/>
          <p:cNvSpPr/>
          <p:nvPr/>
        </p:nvSpPr>
        <p:spPr>
          <a:xfrm>
            <a:off x="6245280" y="2331720"/>
            <a:ext cx="17370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600" spc="-1" strike="noStrike">
                <a:solidFill>
                  <a:srgbClr val="ffffff"/>
                </a:solidFill>
                <a:latin typeface="Calibri"/>
              </a:rPr>
              <a:t>5 anos</a:t>
            </a:r>
            <a:endParaRPr b="0" lang="pt-BR" sz="2600" spc="-1" strike="noStrike">
              <a:latin typeface="Arial"/>
            </a:endParaRPr>
          </a:p>
        </p:txBody>
      </p:sp>
      <p:sp>
        <p:nvSpPr>
          <p:cNvPr id="731" name="Text 10"/>
          <p:cNvSpPr/>
          <p:nvPr/>
        </p:nvSpPr>
        <p:spPr>
          <a:xfrm>
            <a:off x="6336720" y="2971800"/>
            <a:ext cx="15541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ffffff"/>
                </a:solidFill>
                <a:latin typeface="Calibri"/>
              </a:rPr>
              <a:t>demissão, cassação, destituição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732" name="prazo-prescricao"/>
          <p:cNvSpPr/>
          <p:nvPr/>
        </p:nvSpPr>
        <p:spPr>
          <a:xfrm>
            <a:off x="8119800" y="2240280"/>
            <a:ext cx="1737000" cy="1599840"/>
          </a:xfrm>
          <a:prstGeom prst="roundRect">
            <a:avLst>
              <a:gd name="adj" fmla="val 6857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3" name="Text 12"/>
          <p:cNvSpPr/>
          <p:nvPr/>
        </p:nvSpPr>
        <p:spPr>
          <a:xfrm>
            <a:off x="8119800" y="2331720"/>
            <a:ext cx="17370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600" spc="-1" strike="noStrike">
                <a:solidFill>
                  <a:srgbClr val="ffffff"/>
                </a:solidFill>
                <a:latin typeface="Calibri"/>
              </a:rPr>
              <a:t>2 anos</a:t>
            </a:r>
            <a:endParaRPr b="0" lang="pt-BR" sz="2600" spc="-1" strike="noStrike">
              <a:latin typeface="Arial"/>
            </a:endParaRPr>
          </a:p>
        </p:txBody>
      </p:sp>
      <p:sp>
        <p:nvSpPr>
          <p:cNvPr id="734" name="Text 13"/>
          <p:cNvSpPr/>
          <p:nvPr/>
        </p:nvSpPr>
        <p:spPr>
          <a:xfrm>
            <a:off x="8211240" y="2971800"/>
            <a:ext cx="15541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ffffff"/>
                </a:solidFill>
                <a:latin typeface="Calibri"/>
              </a:rPr>
              <a:t>suspensão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735" name="prazo-prescricao"/>
          <p:cNvSpPr/>
          <p:nvPr/>
        </p:nvSpPr>
        <p:spPr>
          <a:xfrm>
            <a:off x="9994320" y="2240280"/>
            <a:ext cx="1737000" cy="1599840"/>
          </a:xfrm>
          <a:prstGeom prst="roundRect">
            <a:avLst>
              <a:gd name="adj" fmla="val 6857"/>
            </a:avLst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36" name="Text 15"/>
          <p:cNvSpPr/>
          <p:nvPr/>
        </p:nvSpPr>
        <p:spPr>
          <a:xfrm>
            <a:off x="9994320" y="2331720"/>
            <a:ext cx="17370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600" spc="-1" strike="noStrike">
                <a:solidFill>
                  <a:srgbClr val="ffffff"/>
                </a:solidFill>
                <a:latin typeface="Calibri"/>
              </a:rPr>
              <a:t>180 dias</a:t>
            </a:r>
            <a:endParaRPr b="0" lang="pt-BR" sz="2600" spc="-1" strike="noStrike">
              <a:latin typeface="Arial"/>
            </a:endParaRPr>
          </a:p>
        </p:txBody>
      </p:sp>
      <p:sp>
        <p:nvSpPr>
          <p:cNvPr id="737" name="Text 16"/>
          <p:cNvSpPr/>
          <p:nvPr/>
        </p:nvSpPr>
        <p:spPr>
          <a:xfrm>
            <a:off x="10085760" y="2971800"/>
            <a:ext cx="15541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pc="-1" strike="noStrike">
                <a:solidFill>
                  <a:srgbClr val="ffffff"/>
                </a:solidFill>
                <a:latin typeface="Calibri"/>
              </a:rPr>
              <a:t>advertência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738" name="alerta"/>
          <p:cNvSpPr/>
          <p:nvPr/>
        </p:nvSpPr>
        <p:spPr>
          <a:xfrm>
            <a:off x="6245280" y="4069080"/>
            <a:ext cx="5486040" cy="2102760"/>
          </a:xfrm>
          <a:prstGeom prst="roundRect">
            <a:avLst>
              <a:gd name="adj" fmla="val 5217"/>
            </a:avLst>
          </a:prstGeom>
          <a:solidFill>
            <a:srgbClr val="fdecec"/>
          </a:solidFill>
          <a:ln w="12700">
            <a:solidFill>
              <a:srgbClr val="fdecec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39" name="Image 1" descr="atenção"/>
          <p:cNvPicPr/>
          <p:nvPr/>
        </p:nvPicPr>
        <p:blipFill>
          <a:blip r:embed="rId2"/>
          <a:stretch/>
        </p:blipFill>
        <p:spPr>
          <a:xfrm>
            <a:off x="6428160" y="4233600"/>
            <a:ext cx="365400" cy="365400"/>
          </a:xfrm>
          <a:prstGeom prst="rect">
            <a:avLst/>
          </a:prstGeom>
          <a:ln w="0">
            <a:noFill/>
          </a:ln>
        </p:spPr>
      </p:pic>
      <p:sp>
        <p:nvSpPr>
          <p:cNvPr id="740" name="Text 18"/>
          <p:cNvSpPr/>
          <p:nvPr/>
        </p:nvSpPr>
        <p:spPr>
          <a:xfrm>
            <a:off x="6931080" y="4178880"/>
            <a:ext cx="4663080" cy="190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500" spc="-1" strike="noStrike">
                <a:solidFill>
                  <a:srgbClr val="cd191e"/>
                </a:solidFill>
                <a:latin typeface="Calibri"/>
              </a:rPr>
              <a:t>A IPS não interrompe a prescrição</a:t>
            </a:r>
            <a:endParaRPr b="0" lang="pt-BR" sz="15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O prazo corre desde que a autoridade competente toma conhecimento do fato e continua correndo durante a IPS, até a instauração do PAD. Dúvidas sobre o prazo: consulte a CAC.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41" name="PlaceHolder 2"/>
          <p:cNvSpPr>
            <a:spLocks noGrp="1"/>
          </p:cNvSpPr>
          <p:nvPr>
            <p:ph type="sldNum" idx="39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89EF2F6-EC35-406C-9624-D7DED0A3997E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Cuidados essenciais da comissão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43" name="cuidado"/>
          <p:cNvSpPr/>
          <p:nvPr/>
        </p:nvSpPr>
        <p:spPr>
          <a:xfrm>
            <a:off x="457200" y="173736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4" name="icone-fundo"/>
          <p:cNvSpPr/>
          <p:nvPr/>
        </p:nvSpPr>
        <p:spPr>
          <a:xfrm>
            <a:off x="640080" y="1920240"/>
            <a:ext cx="502560" cy="5025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45" name="Image 0" descr="ícone"/>
          <p:cNvPicPr/>
          <p:nvPr/>
        </p:nvPicPr>
        <p:blipFill>
          <a:blip r:embed="rId1"/>
          <a:stretch/>
        </p:blipFill>
        <p:spPr>
          <a:xfrm>
            <a:off x="750600" y="203076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46" name="Text 3"/>
          <p:cNvSpPr/>
          <p:nvPr/>
        </p:nvSpPr>
        <p:spPr>
          <a:xfrm>
            <a:off x="1234440" y="192024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Sigilo sempre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47" name="Text 4"/>
          <p:cNvSpPr/>
          <p:nvPr/>
        </p:nvSpPr>
        <p:spPr>
          <a:xfrm>
            <a:off x="640080" y="256032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Acesso restrito; documentos sigilosos no SUAP; nada em grupos.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48" name="cuidado"/>
          <p:cNvSpPr/>
          <p:nvPr/>
        </p:nvSpPr>
        <p:spPr>
          <a:xfrm>
            <a:off x="3319200" y="173736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9" name="icone-fundo"/>
          <p:cNvSpPr/>
          <p:nvPr/>
        </p:nvSpPr>
        <p:spPr>
          <a:xfrm>
            <a:off x="3502080" y="1920240"/>
            <a:ext cx="502560" cy="5025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50" name="Image 1" descr="ícone"/>
          <p:cNvPicPr/>
          <p:nvPr/>
        </p:nvPicPr>
        <p:blipFill>
          <a:blip r:embed="rId2"/>
          <a:stretch/>
        </p:blipFill>
        <p:spPr>
          <a:xfrm>
            <a:off x="3612960" y="203076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51" name="Text 7"/>
          <p:cNvSpPr/>
          <p:nvPr/>
        </p:nvSpPr>
        <p:spPr>
          <a:xfrm>
            <a:off x="4096440" y="192024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E-mails neutros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52" name="Text 8"/>
          <p:cNvSpPr/>
          <p:nvPr/>
        </p:nvSpPr>
        <p:spPr>
          <a:xfrm>
            <a:off x="3502080" y="256032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Só data, horário, nº do processo e videoconferência.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53" name="cuidado"/>
          <p:cNvSpPr/>
          <p:nvPr/>
        </p:nvSpPr>
        <p:spPr>
          <a:xfrm>
            <a:off x="6181200" y="173736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4" name="icone-fundo"/>
          <p:cNvSpPr/>
          <p:nvPr/>
        </p:nvSpPr>
        <p:spPr>
          <a:xfrm>
            <a:off x="6364080" y="1920240"/>
            <a:ext cx="502560" cy="5025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55" name="Image 2" descr="ícone"/>
          <p:cNvPicPr/>
          <p:nvPr/>
        </p:nvPicPr>
        <p:blipFill>
          <a:blip r:embed="rId3"/>
          <a:stretch/>
        </p:blipFill>
        <p:spPr>
          <a:xfrm>
            <a:off x="6474960" y="203076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56" name="Text 11"/>
          <p:cNvSpPr/>
          <p:nvPr/>
        </p:nvSpPr>
        <p:spPr>
          <a:xfrm>
            <a:off x="6958440" y="192024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Investigado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57" name="Text 12"/>
          <p:cNvSpPr/>
          <p:nvPr/>
        </p:nvSpPr>
        <p:spPr>
          <a:xfrm>
            <a:off x="6364080" y="256032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Não é notificado; se ouvido, é o último ato.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58" name="cuidado"/>
          <p:cNvSpPr/>
          <p:nvPr/>
        </p:nvSpPr>
        <p:spPr>
          <a:xfrm>
            <a:off x="9043560" y="173736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59" name="icone-fundo"/>
          <p:cNvSpPr/>
          <p:nvPr/>
        </p:nvSpPr>
        <p:spPr>
          <a:xfrm>
            <a:off x="9226440" y="1920240"/>
            <a:ext cx="502560" cy="5025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60" name="Image 3" descr="ícone"/>
          <p:cNvPicPr/>
          <p:nvPr/>
        </p:nvPicPr>
        <p:blipFill>
          <a:blip r:embed="rId4"/>
          <a:stretch/>
        </p:blipFill>
        <p:spPr>
          <a:xfrm>
            <a:off x="9336960" y="203076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61" name="Text 15"/>
          <p:cNvSpPr/>
          <p:nvPr/>
        </p:nvSpPr>
        <p:spPr>
          <a:xfrm>
            <a:off x="9820800" y="192024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Denunciante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62" name="Text 16"/>
          <p:cNvSpPr/>
          <p:nvPr/>
        </p:nvSpPr>
        <p:spPr>
          <a:xfrm>
            <a:off x="9226440" y="256032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Não é parte e não tem acesso aos autos nem a informações da IPS.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63" name="cuidado"/>
          <p:cNvSpPr/>
          <p:nvPr/>
        </p:nvSpPr>
        <p:spPr>
          <a:xfrm>
            <a:off x="457200" y="397764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4" name="icone-fundo"/>
          <p:cNvSpPr/>
          <p:nvPr/>
        </p:nvSpPr>
        <p:spPr>
          <a:xfrm>
            <a:off x="640080" y="4160520"/>
            <a:ext cx="502560" cy="50256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65" name="Image 4" descr="ícone"/>
          <p:cNvPicPr/>
          <p:nvPr/>
        </p:nvPicPr>
        <p:blipFill>
          <a:blip r:embed="rId5"/>
          <a:stretch/>
        </p:blipFill>
        <p:spPr>
          <a:xfrm>
            <a:off x="750600" y="427104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66" name="Text 19"/>
          <p:cNvSpPr/>
          <p:nvPr/>
        </p:nvSpPr>
        <p:spPr>
          <a:xfrm>
            <a:off x="1234440" y="416052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Prazos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67" name="Text 20"/>
          <p:cNvSpPr/>
          <p:nvPr/>
        </p:nvSpPr>
        <p:spPr>
          <a:xfrm>
            <a:off x="640080" y="480060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180 dias; prorrogação com 10 dias de antecedência.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68" name="cuidado"/>
          <p:cNvSpPr/>
          <p:nvPr/>
        </p:nvSpPr>
        <p:spPr>
          <a:xfrm>
            <a:off x="3319200" y="397764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9" name="icone-fundo"/>
          <p:cNvSpPr/>
          <p:nvPr/>
        </p:nvSpPr>
        <p:spPr>
          <a:xfrm>
            <a:off x="3502080" y="4160520"/>
            <a:ext cx="502560" cy="50256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70" name="Image 5" descr="ícone"/>
          <p:cNvPicPr/>
          <p:nvPr/>
        </p:nvPicPr>
        <p:blipFill>
          <a:blip r:embed="rId6"/>
          <a:stretch/>
        </p:blipFill>
        <p:spPr>
          <a:xfrm>
            <a:off x="3612960" y="427104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71" name="Text 23"/>
          <p:cNvSpPr/>
          <p:nvPr/>
        </p:nvSpPr>
        <p:spPr>
          <a:xfrm>
            <a:off x="4096440" y="416052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Gravações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72" name="Text 24"/>
          <p:cNvSpPr/>
          <p:nvPr/>
        </p:nvSpPr>
        <p:spPr>
          <a:xfrm>
            <a:off x="3502080" y="480060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Baixar em até 29 dias e enviar à CAC pelo FileSender.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73" name="cuidado"/>
          <p:cNvSpPr/>
          <p:nvPr/>
        </p:nvSpPr>
        <p:spPr>
          <a:xfrm>
            <a:off x="6181200" y="397764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4" name="icone-fundo"/>
          <p:cNvSpPr/>
          <p:nvPr/>
        </p:nvSpPr>
        <p:spPr>
          <a:xfrm>
            <a:off x="6364080" y="4160520"/>
            <a:ext cx="502560" cy="50256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75" name="Image 6" descr="ícone"/>
          <p:cNvPicPr/>
          <p:nvPr/>
        </p:nvPicPr>
        <p:blipFill>
          <a:blip r:embed="rId7"/>
          <a:stretch/>
        </p:blipFill>
        <p:spPr>
          <a:xfrm>
            <a:off x="6474960" y="427104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76" name="Text 27"/>
          <p:cNvSpPr/>
          <p:nvPr/>
        </p:nvSpPr>
        <p:spPr>
          <a:xfrm>
            <a:off x="6958440" y="416052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Juntada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77" name="Text 28"/>
          <p:cNvSpPr/>
          <p:nvPr/>
        </p:nvSpPr>
        <p:spPr>
          <a:xfrm>
            <a:off x="6364080" y="480060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Todos os documentos, em ordem cronológica, sem repetições.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78" name="cuidado"/>
          <p:cNvSpPr/>
          <p:nvPr/>
        </p:nvSpPr>
        <p:spPr>
          <a:xfrm>
            <a:off x="9043560" y="3977640"/>
            <a:ext cx="2697120" cy="205704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rgbClr val="eef5e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79" name="icone-fundo"/>
          <p:cNvSpPr/>
          <p:nvPr/>
        </p:nvSpPr>
        <p:spPr>
          <a:xfrm>
            <a:off x="9226440" y="4160520"/>
            <a:ext cx="502560" cy="50256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e5b2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780" name="Image 7" descr="ícone"/>
          <p:cNvPicPr/>
          <p:nvPr/>
        </p:nvPicPr>
        <p:blipFill>
          <a:blip r:embed="rId8"/>
          <a:stretch/>
        </p:blipFill>
        <p:spPr>
          <a:xfrm>
            <a:off x="9336960" y="4271040"/>
            <a:ext cx="281160" cy="281160"/>
          </a:xfrm>
          <a:prstGeom prst="rect">
            <a:avLst/>
          </a:prstGeom>
          <a:ln w="0">
            <a:noFill/>
          </a:ln>
        </p:spPr>
      </p:pic>
      <p:sp>
        <p:nvSpPr>
          <p:cNvPr id="781" name="Text 31"/>
          <p:cNvSpPr/>
          <p:nvPr/>
        </p:nvSpPr>
        <p:spPr>
          <a:xfrm>
            <a:off x="9820800" y="4160520"/>
            <a:ext cx="1828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1e5b2e"/>
                </a:solidFill>
                <a:latin typeface="Calibri"/>
              </a:rPr>
              <a:t>Dados pessoais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82" name="Text 32"/>
          <p:cNvSpPr/>
          <p:nvPr/>
        </p:nvSpPr>
        <p:spPr>
          <a:xfrm>
            <a:off x="9226440" y="4800600"/>
            <a:ext cx="23770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1f2933"/>
                </a:solidFill>
                <a:latin typeface="Calibri"/>
              </a:rPr>
              <a:t>Se o investigado pedir acesso, tarjar informações pessoais e sigilosas.</a:t>
            </a:r>
            <a:endParaRPr b="0" lang="pt-BR" sz="1400" spc="-1" strike="noStrike">
              <a:latin typeface="Arial"/>
            </a:endParaRPr>
          </a:p>
        </p:txBody>
      </p:sp>
      <p:sp>
        <p:nvSpPr>
          <p:cNvPr id="783" name="PlaceHolder 2"/>
          <p:cNvSpPr>
            <a:spLocks noGrp="1"/>
          </p:cNvSpPr>
          <p:nvPr>
            <p:ph type="sldNum" idx="40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B7B660C-092A-4BCD-8B8E-02C234AE4007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PlaceHolder 1"/>
          <p:cNvSpPr>
            <a:spLocks noGrp="1"/>
          </p:cNvSpPr>
          <p:nvPr>
            <p:ph type="title"/>
          </p:nvPr>
        </p:nvSpPr>
        <p:spPr>
          <a:xfrm>
            <a:off x="457200" y="777240"/>
            <a:ext cx="11274120" cy="68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1e5b2e"/>
                </a:solidFill>
                <a:latin typeface="Calibri"/>
              </a:rPr>
              <a:t>Referências</a:t>
            </a:r>
            <a:endParaRPr b="0" lang="pt-BR" sz="2800" spc="-1" strike="noStrike">
              <a:solidFill>
                <a:srgbClr val="1f2933"/>
              </a:solidFill>
              <a:latin typeface="Calibri"/>
            </a:endParaRPr>
          </a:p>
        </p:txBody>
      </p:sp>
      <p:sp>
        <p:nvSpPr>
          <p:cNvPr id="785" name="Text 1"/>
          <p:cNvSpPr/>
          <p:nvPr/>
        </p:nvSpPr>
        <p:spPr>
          <a:xfrm>
            <a:off x="457200" y="1691640"/>
            <a:ext cx="548604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BRASIL. Lei nº 8.112, de 11 de dezembro de 1990. Regime jurídico dos servidores públicos civis da União.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BRASIL. Lei nº 13.431, de 4 de abril de 2017. Sistema de garantia de direitos da criança e do adolescente vítima ou testemunha de violência.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BRASIL. Lei nº 13.709, de 14 de agosto de 2018. Lei Geral de Proteção de Dados Pessoais (LGPD).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CGU. Portaria Normativa nº 27, de 11 de outubro de 2022. Atividade correcional no Poder Executivo Federal.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CGU. Nota Técnica nº 1.004/2020/CGUNE/CRG, de 15 de maio de 2020.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CGU. Manual de Processo Administrativo Disciplinar. Brasília: CGU, 2025.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CGU. Ementário de Notas Técnicas da Corregedoria-Geral da União. Brasília: CGU, 2026.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786" name="Text 2"/>
          <p:cNvSpPr/>
          <p:nvPr/>
        </p:nvSpPr>
        <p:spPr>
          <a:xfrm>
            <a:off x="6245280" y="1691640"/>
            <a:ext cx="5486040" cy="452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CGU. Roteiro Unificado de Métodos Operacionais (RUMO). Brasília: CGU, 2020.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CGU. Material do Curso de Processo Administrativo Disciplinar. 2026.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LAFETÁ, A. V.; PIMENTEL, L. N. C. Oficina: passo a passo da Investigação Preliminar Sumária de agentes públicos. Encontro Nacional de Corregedorias, CGU.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IFC. Corregedoria. Passo a passo da Investigação Preliminar Sumária (IPS) e passo a passo de acesso CAFe e gravação de oitivas no sistema RNP.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IFG. Coordenação de Avaliação e Correição. IPS – Fluxograma e Modelos. Disponível em: ifg.edu.br/cac.</a:t>
            </a:r>
            <a:endParaRPr b="0" lang="pt-BR" sz="12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spcAft>
                <a:spcPts val="601"/>
              </a:spcAft>
              <a:buClr>
                <a:srgbClr val="1f2933"/>
              </a:buClr>
              <a:buFont typeface="Symbol" charset="2"/>
              <a:buChar char=""/>
            </a:pPr>
            <a:r>
              <a:rPr b="0" lang="pt-BR" sz="1200" spc="-1" strike="noStrike">
                <a:solidFill>
                  <a:srgbClr val="1f2933"/>
                </a:solidFill>
                <a:latin typeface="Calibri"/>
              </a:rPr>
              <a:t>IFG. CAC. Passo a passo: inserção de mídia de oitivas em IPS/PAD (FileSender).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787" name="PlaceHolder 2"/>
          <p:cNvSpPr>
            <a:spLocks noGrp="1"/>
          </p:cNvSpPr>
          <p:nvPr>
            <p:ph type="sldNum" idx="41"/>
          </p:nvPr>
        </p:nvSpPr>
        <p:spPr>
          <a:xfrm>
            <a:off x="11183040" y="6382440"/>
            <a:ext cx="548280" cy="29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algn="r">
              <a:lnSpc>
                <a:spcPct val="100000"/>
              </a:lnSpc>
              <a:buNone/>
              <a:defRPr b="0" lang="pt-BR" sz="1000" spc="-1" strike="noStrike">
                <a:solidFill>
                  <a:srgbClr val="5b6b73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D135769-C58D-4862-BFA9-C288209CEBD7}" type="slidenum">
              <a:rPr b="0" lang="pt-BR" sz="1000" spc="-1" strike="noStrike">
                <a:solidFill>
                  <a:srgbClr val="5b6b73"/>
                </a:solidFill>
                <a:latin typeface="Calibri"/>
              </a:rPr>
              <a:t>&lt;número&gt;</a:t>
            </a:fld>
            <a:endParaRPr b="0" lang="pt-BR" sz="10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Text 0"/>
          <p:cNvSpPr/>
          <p:nvPr/>
        </p:nvSpPr>
        <p:spPr>
          <a:xfrm>
            <a:off x="548640" y="2103120"/>
            <a:ext cx="82292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5400" spc="-1" strike="noStrike">
                <a:solidFill>
                  <a:srgbClr val="ffffff"/>
                </a:solidFill>
                <a:latin typeface="Calibri"/>
              </a:rPr>
              <a:t>Obrigada!</a:t>
            </a:r>
            <a:endParaRPr b="0" lang="pt-BR" sz="5400" spc="-1" strike="noStrike">
              <a:latin typeface="Arial"/>
            </a:endParaRPr>
          </a:p>
        </p:txBody>
      </p:sp>
      <p:sp>
        <p:nvSpPr>
          <p:cNvPr id="789" name="Text 1"/>
          <p:cNvSpPr/>
          <p:nvPr/>
        </p:nvSpPr>
        <p:spPr>
          <a:xfrm>
            <a:off x="548640" y="3291840"/>
            <a:ext cx="8229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2000" spc="-1" strike="noStrike">
                <a:solidFill>
                  <a:srgbClr val="ffffff"/>
                </a:solidFill>
                <a:latin typeface="Calibri"/>
              </a:rPr>
              <a:t>Dúvidas durante os trabalhos? A CAC acompanha a comissão em todas as etapas.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790" name="Text 2"/>
          <p:cNvSpPr/>
          <p:nvPr/>
        </p:nvSpPr>
        <p:spPr>
          <a:xfrm>
            <a:off x="548640" y="4389120"/>
            <a:ext cx="822924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rIns="720" tIns="720" bIns="72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600" spc="-1" strike="noStrike">
                <a:solidFill>
                  <a:srgbClr val="9ccba4"/>
                </a:solidFill>
                <a:latin typeface="Calibri"/>
              </a:rPr>
              <a:t>Coordenação de Avaliação e Correição – CAC/IFG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600" spc="-1" strike="noStrike">
                <a:solidFill>
                  <a:srgbClr val="9ccba4"/>
                </a:solidFill>
                <a:latin typeface="Calibri"/>
              </a:rPr>
              <a:t>E-mail: [inserir e-mail da CAC]</a:t>
            </a:r>
            <a:endParaRPr b="0" lang="pt-BR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600" spc="-1" strike="noStrike">
                <a:solidFill>
                  <a:srgbClr val="9ccba4"/>
                </a:solidFill>
                <a:latin typeface="Calibri"/>
              </a:rPr>
              <a:t>Modelos e fluxograma: ifg.edu.br/cac → aba IPS – Fluxograma e Modelos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791" name="motivo-if"/>
          <p:cNvSpPr/>
          <p:nvPr/>
        </p:nvSpPr>
        <p:spPr>
          <a:xfrm>
            <a:off x="9802440" y="2011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2" name="motivo-if"/>
          <p:cNvSpPr/>
          <p:nvPr/>
        </p:nvSpPr>
        <p:spPr>
          <a:xfrm>
            <a:off x="10369440" y="2011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3" name="motivo-if"/>
          <p:cNvSpPr/>
          <p:nvPr/>
        </p:nvSpPr>
        <p:spPr>
          <a:xfrm>
            <a:off x="9235440" y="2578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4" name="motivo-if"/>
          <p:cNvSpPr/>
          <p:nvPr/>
        </p:nvSpPr>
        <p:spPr>
          <a:xfrm>
            <a:off x="9802440" y="2578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5" name="motivo-if"/>
          <p:cNvSpPr/>
          <p:nvPr/>
        </p:nvSpPr>
        <p:spPr>
          <a:xfrm>
            <a:off x="9235440" y="3145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6" name="motivo-if"/>
          <p:cNvSpPr/>
          <p:nvPr/>
        </p:nvSpPr>
        <p:spPr>
          <a:xfrm>
            <a:off x="9802440" y="3145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7" name="motivo-if"/>
          <p:cNvSpPr/>
          <p:nvPr/>
        </p:nvSpPr>
        <p:spPr>
          <a:xfrm>
            <a:off x="10369440" y="314568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8" name="motivo-if"/>
          <p:cNvSpPr/>
          <p:nvPr/>
        </p:nvSpPr>
        <p:spPr>
          <a:xfrm>
            <a:off x="9235440" y="371232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99" name="motivo-if"/>
          <p:cNvSpPr/>
          <p:nvPr/>
        </p:nvSpPr>
        <p:spPr>
          <a:xfrm>
            <a:off x="9802440" y="3712320"/>
            <a:ext cx="456840" cy="4568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32a04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00" name="motivo-if"/>
          <p:cNvSpPr/>
          <p:nvPr/>
        </p:nvSpPr>
        <p:spPr>
          <a:xfrm>
            <a:off x="9235440" y="2011680"/>
            <a:ext cx="456840" cy="456840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cd191e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b2e"/>
      </a:dk2>
      <a:lt2>
        <a:srgbClr val="eef5ef"/>
      </a:lt2>
      <a:accent1>
        <a:srgbClr val="32a041"/>
      </a:accent1>
      <a:accent2>
        <a:srgbClr val="cd191e"/>
      </a:accent2>
      <a:accent3>
        <a:srgbClr val="1e5b2e"/>
      </a:accent3>
      <a:accent4>
        <a:srgbClr val="f2a900"/>
      </a:accent4>
      <a:accent5>
        <a:srgbClr val="5b6b73"/>
      </a:accent5>
      <a:accent6>
        <a:srgbClr val="9ccba4"/>
      </a:accent6>
      <a:hlink>
        <a:srgbClr val="1e5b2e"/>
      </a:hlink>
      <a:folHlink>
        <a:srgbClr val="5b6b7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b2e"/>
      </a:dk2>
      <a:lt2>
        <a:srgbClr val="eef5ef"/>
      </a:lt2>
      <a:accent1>
        <a:srgbClr val="32a041"/>
      </a:accent1>
      <a:accent2>
        <a:srgbClr val="cd191e"/>
      </a:accent2>
      <a:accent3>
        <a:srgbClr val="1e5b2e"/>
      </a:accent3>
      <a:accent4>
        <a:srgbClr val="f2a900"/>
      </a:accent4>
      <a:accent5>
        <a:srgbClr val="5b6b73"/>
      </a:accent5>
      <a:accent6>
        <a:srgbClr val="9ccba4"/>
      </a:accent6>
      <a:hlink>
        <a:srgbClr val="1e5b2e"/>
      </a:hlink>
      <a:folHlink>
        <a:srgbClr val="5b6b7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b2e"/>
      </a:dk2>
      <a:lt2>
        <a:srgbClr val="eef5ef"/>
      </a:lt2>
      <a:accent1>
        <a:srgbClr val="32a041"/>
      </a:accent1>
      <a:accent2>
        <a:srgbClr val="cd191e"/>
      </a:accent2>
      <a:accent3>
        <a:srgbClr val="1e5b2e"/>
      </a:accent3>
      <a:accent4>
        <a:srgbClr val="f2a900"/>
      </a:accent4>
      <a:accent5>
        <a:srgbClr val="5b6b73"/>
      </a:accent5>
      <a:accent6>
        <a:srgbClr val="9ccba4"/>
      </a:accent6>
      <a:hlink>
        <a:srgbClr val="1e5b2e"/>
      </a:hlink>
      <a:folHlink>
        <a:srgbClr val="5b6b7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b2e"/>
      </a:dk2>
      <a:lt2>
        <a:srgbClr val="eef5ef"/>
      </a:lt2>
      <a:accent1>
        <a:srgbClr val="32a041"/>
      </a:accent1>
      <a:accent2>
        <a:srgbClr val="cd191e"/>
      </a:accent2>
      <a:accent3>
        <a:srgbClr val="1e5b2e"/>
      </a:accent3>
      <a:accent4>
        <a:srgbClr val="f2a900"/>
      </a:accent4>
      <a:accent5>
        <a:srgbClr val="5b6b73"/>
      </a:accent5>
      <a:accent6>
        <a:srgbClr val="9ccba4"/>
      </a:accent6>
      <a:hlink>
        <a:srgbClr val="1e5b2e"/>
      </a:hlink>
      <a:folHlink>
        <a:srgbClr val="5b6b7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Application>LibreOffice/7.3.1.3$Windows_X86_64 LibreOffice_project/a69ca51ded25f3eefd52d7bf9a5fad8c90b87951</Application>
  <AppVersion>15.0000</AppVersion>
  <Words>5511</Words>
  <Paragraphs>609</Paragraphs>
  <Company>Instituto Federal de Goiás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2026-10-29T11:38:28Z</dcterms:created>
  <dc:creator>Coordenação de Avaliação e Correição – IFG</dc:creator>
  <dc:description/>
  <dc:language>pt-BR</dc:language>
  <cp:lastModifiedBy/>
  <dcterms:modified xsi:type="dcterms:W3CDTF">2026-11-03T07:18:02Z</dcterms:modified>
  <cp:revision>6</cp:revision>
  <dc:subject>PptxGenJS Presentation</dc:subject>
  <dc:title>Treinamento de Comissões de Investigação Preliminar Sumária (IPS)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38</vt:i4>
  </property>
  <property fmtid="{D5CDD505-2E9C-101B-9397-08002B2CF9AE}" pid="3" name="PresentationFormat">
    <vt:lpwstr>Widescreen</vt:lpwstr>
  </property>
  <property fmtid="{D5CDD505-2E9C-101B-9397-08002B2CF9AE}" pid="4" name="Slides">
    <vt:i4>38</vt:i4>
  </property>
</Properties>
</file>